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01" r:id="rId3"/>
    <p:sldId id="302" r:id="rId4"/>
    <p:sldId id="257" r:id="rId5"/>
    <p:sldId id="264" r:id="rId6"/>
    <p:sldId id="262" r:id="rId7"/>
    <p:sldId id="265" r:id="rId8"/>
    <p:sldId id="263" r:id="rId9"/>
    <p:sldId id="266" r:id="rId10"/>
    <p:sldId id="269" r:id="rId11"/>
    <p:sldId id="267" r:id="rId12"/>
    <p:sldId id="270" r:id="rId13"/>
    <p:sldId id="274" r:id="rId14"/>
    <p:sldId id="276" r:id="rId15"/>
    <p:sldId id="277" r:id="rId16"/>
    <p:sldId id="275" r:id="rId17"/>
    <p:sldId id="272" r:id="rId18"/>
    <p:sldId id="283" r:id="rId19"/>
    <p:sldId id="284" r:id="rId20"/>
    <p:sldId id="285" r:id="rId21"/>
    <p:sldId id="287" r:id="rId22"/>
    <p:sldId id="295" r:id="rId23"/>
    <p:sldId id="296" r:id="rId24"/>
    <p:sldId id="297" r:id="rId25"/>
    <p:sldId id="298" r:id="rId26"/>
    <p:sldId id="299" r:id="rId27"/>
    <p:sldId id="300" r:id="rId28"/>
    <p:sldId id="288" r:id="rId29"/>
    <p:sldId id="289" r:id="rId30"/>
    <p:sldId id="290" r:id="rId31"/>
    <p:sldId id="291" r:id="rId32"/>
    <p:sldId id="286" r:id="rId33"/>
    <p:sldId id="293" r:id="rId34"/>
    <p:sldId id="303" r:id="rId35"/>
    <p:sldId id="294" r:id="rId36"/>
    <p:sldId id="306" r:id="rId37"/>
    <p:sldId id="304" r:id="rId38"/>
    <p:sldId id="260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00FF"/>
    <a:srgbClr val="692AA2"/>
    <a:srgbClr val="C6062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3" autoAdjust="0"/>
    <p:restoredTop sz="88522" autoAdjust="0"/>
  </p:normalViewPr>
  <p:slideViewPr>
    <p:cSldViewPr>
      <p:cViewPr>
        <p:scale>
          <a:sx n="80" d="100"/>
          <a:sy n="80" d="100"/>
        </p:scale>
        <p:origin x="-8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065368-096E-40D8-8756-1AD2FED379B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96409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bc</a:t>
            </a:r>
            <a:r>
              <a:rPr lang="en-US" altLang="zh-CN" dirty="0" smtClean="0"/>
              <a:t>: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0xbc</a:t>
            </a:r>
          </a:p>
          <a:p>
            <a:r>
              <a:rPr lang="en-US" altLang="zh-CN" dirty="0" err="1" smtClean="0"/>
              <a:t>pss</a:t>
            </a:r>
            <a:r>
              <a:rPr lang="zh-CN" altLang="en-US" dirty="0" smtClean="0"/>
              <a:t>：概率签名方案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379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D71E8AE4-B3CD-4F26-B45E-D2A17F2253AA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69461A28-CE8A-45C4-8E1D-118287AE3797}" type="slidenum">
              <a:rPr lang="zh-CN" altLang="en-US"/>
              <a:pPr/>
              <a:t>‹#›</a:t>
            </a:fld>
            <a:endParaRPr lang="en-US" altLang="zh-CN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en-US" altLang="zh-CN"/>
              <a:t>PPT </a:t>
            </a:r>
            <a:r>
              <a:rPr lang="zh-CN" altLang="en-US"/>
              <a:t>模板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838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>
                <a:latin typeface="Times New Roman" pitchFamily="18" charset="0"/>
                <a:ea typeface="幼圆" pitchFamily="49" charset="-122"/>
              </a:defRPr>
            </a:lvl1pPr>
          </a:lstStyle>
          <a:p>
            <a:r>
              <a:rPr lang="zh-CN" altLang="en-US"/>
              <a:t>讲课教师：张立江</a:t>
            </a:r>
          </a:p>
          <a:p>
            <a:endParaRPr lang="zh-CN" altLang="en-US"/>
          </a:p>
          <a:p>
            <a:r>
              <a:rPr lang="en-US" altLang="zh-CN"/>
              <a:t>E-mail</a:t>
            </a:r>
            <a:r>
              <a:rPr lang="zh-CN" altLang="en-US"/>
              <a:t>：</a:t>
            </a:r>
            <a:r>
              <a:rPr lang="en-US" altLang="zh-CN"/>
              <a:t>zhanglijaing@cumt.edu.cn</a:t>
            </a:r>
          </a:p>
        </p:txBody>
      </p:sp>
      <p:pic>
        <p:nvPicPr>
          <p:cNvPr id="3100" name="Picture 28" descr="校徽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71600" cy="1371600"/>
          </a:xfrm>
          <a:prstGeom prst="rect">
            <a:avLst/>
          </a:prstGeom>
          <a:noFill/>
        </p:spPr>
      </p:pic>
      <p:pic>
        <p:nvPicPr>
          <p:cNvPr id="3101" name="Picture 29" descr="WEL049"/>
          <p:cNvPicPr>
            <a:picLocks noChangeAspect="1" noChangeArrowheads="1" noCrop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228600"/>
            <a:ext cx="5334000" cy="10048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FECE40-FF36-4F85-BBEC-8052E998AC48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F6119-4FE4-4DFE-A758-3702CE502C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87B2B3-F90D-4DDC-9130-2C95376603AC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8C73F-731B-4090-AF18-78A46BB276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29AC0-0283-427B-A2C9-3AFD2CA43693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EB55C-C677-4EB3-8CB1-5A0CE917D7BA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FE3AD1-4347-4A0E-9AE6-5398184C434A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C54F8-C57A-48CB-8722-5355987572E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5547A5-BBBB-4E38-AE06-C4C6DB1D13ED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37B92-F509-4694-96E1-ADFB2D618DB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B341D4-32A0-43FC-B2E8-30A62223924E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2C36ED-D28E-424E-AC03-9505D5536942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406D05-A609-45BC-AF1A-BD101B5D3F1A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BA4F1-AE6E-4056-AE8E-2967202A46E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B80FF4-518D-4790-9F75-6997057F4BA3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3F45DA-86C9-4ACA-9F2A-742545C73A01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C83673-701D-4891-996D-27EEFF48D35C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6C02B-94D4-4BD5-B891-523FE072FAB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A757E6-E1D8-4549-B1AD-140798162279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0998EF-D1DA-4084-BD64-167D9B862795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Image" r:id="rId14" imgW="9561905" imgH="1600000" progId="">
                  <p:embed/>
                </p:oleObj>
              </mc:Choice>
              <mc:Fallback>
                <p:oleObj name="Image" r:id="rId14" imgW="9561905" imgH="1600000" progId="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7021BD4-A5B8-4E30-81DA-DB35E0FEF638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>
                <a:solidFill>
                  <a:schemeClr val="tx2"/>
                </a:solidFill>
                <a:ea typeface="华文隶书" pitchFamily="2" charset="-122"/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78C53CD-C02B-46A9-8BBA-4E492DA91604}" type="slidenum">
              <a:rPr lang="en-US" altLang="zh-CN"/>
              <a:pPr/>
              <a:t>‹#›</a:t>
            </a:fld>
            <a:endParaRPr lang="en-US" altLang="zh-CN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20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emf"/><Relationship Id="rId5" Type="http://schemas.openxmlformats.org/officeDocument/2006/relationships/oleObject" Target="../embeddings/Microsoft_Word_97_-_2003_Document1.doc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87AAFA61-A0AE-45A6-92A7-8380AF9E3E43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06DC8465-6F85-4FBA-A983-637EFDF219C9}" type="slidenum">
              <a:rPr lang="zh-CN" altLang="en-US"/>
              <a:pPr/>
              <a:t>1</a:t>
            </a:fld>
            <a:endParaRPr lang="en-US" altLang="zh-CN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743200"/>
            <a:ext cx="7086600" cy="1012825"/>
          </a:xfrm>
        </p:spPr>
        <p:txBody>
          <a:bodyPr/>
          <a:lstStyle/>
          <a:p>
            <a:r>
              <a:rPr lang="zh-CN" altLang="en-US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信息安全与密码学</a:t>
            </a:r>
            <a: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/>
            </a:r>
            <a:b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9</a:t>
            </a:r>
            <a:r>
              <a:rPr lang="zh-CN" altLang="en-US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章：数字签名</a:t>
            </a:r>
            <a:endParaRPr lang="zh-CN" altLang="en-US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/>
        </p:nvSpPr>
        <p:spPr bwMode="white">
          <a:xfrm>
            <a:off x="1219200" y="4495800"/>
            <a:ext cx="670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张 立 江</a:t>
            </a:r>
            <a:endParaRPr lang="zh-CN" altLang="en-US" sz="2400" dirty="0">
              <a:latin typeface="华文楷体" pitchFamily="2" charset="-122"/>
              <a:ea typeface="华文楷体" pitchFamily="2" charset="-122"/>
            </a:endParaRPr>
          </a:p>
          <a:p>
            <a:r>
              <a:rPr lang="en-US" altLang="zh-CN" dirty="0"/>
              <a:t>cheungcumt@163.com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34786"/>
            <a:ext cx="7768472" cy="4589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RSA</a:t>
            </a:r>
            <a:r>
              <a:rPr lang="zh-CN" altLang="en-US" dirty="0" smtClean="0"/>
              <a:t>签名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8305800" cy="4724400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ahoma" pitchFamily="34" charset="0"/>
                  </a:rPr>
                  <a:t>基于</a:t>
                </a:r>
                <a:r>
                  <a:rPr lang="en-US" altLang="zh-CN" dirty="0" smtClean="0">
                    <a:latin typeface="Tahoma" pitchFamily="34" charset="0"/>
                  </a:rPr>
                  <a:t>RSA</a:t>
                </a:r>
                <a:r>
                  <a:rPr lang="zh-CN" altLang="en-US" dirty="0" smtClean="0">
                    <a:latin typeface="Tahoma" pitchFamily="34" charset="0"/>
                  </a:rPr>
                  <a:t>公钥体制的签名方案通常称为</a:t>
                </a:r>
                <a:r>
                  <a:rPr lang="en-US" altLang="zh-CN" b="1" dirty="0" smtClean="0">
                    <a:solidFill>
                      <a:srgbClr val="FF00FF"/>
                    </a:solidFill>
                    <a:latin typeface="Tahoma" pitchFamily="34" charset="0"/>
                  </a:rPr>
                  <a:t>RSA</a:t>
                </a:r>
                <a:r>
                  <a:rPr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数字签名方案</a:t>
                </a:r>
                <a:r>
                  <a:rPr lang="zh-CN" altLang="en-US" dirty="0" smtClean="0">
                    <a:latin typeface="Tahoma" pitchFamily="34" charset="0"/>
                  </a:rPr>
                  <a:t>。 </a:t>
                </a:r>
                <a:r>
                  <a:rPr lang="en-US" altLang="zh-CN" dirty="0" smtClean="0">
                    <a:latin typeface="Tahoma" pitchFamily="34" charset="0"/>
                  </a:rPr>
                  <a:t>RSA</a:t>
                </a:r>
                <a:r>
                  <a:rPr lang="zh-CN" altLang="en-US" dirty="0" smtClean="0">
                    <a:latin typeface="Tahoma" pitchFamily="34" charset="0"/>
                  </a:rPr>
                  <a:t>签名体制的基本算法如下：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C6062F"/>
                    </a:solidFill>
                    <a:latin typeface="Tahoma" pitchFamily="34" charset="0"/>
                  </a:rPr>
                  <a:t>密钥的生成</a:t>
                </a:r>
                <a:r>
                  <a:rPr lang="zh-CN" altLang="en-US" dirty="0" smtClean="0">
                    <a:latin typeface="Tahoma" pitchFamily="34" charset="0"/>
                  </a:rPr>
                  <a:t>（与加密系统一样）：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pPr marL="914400" lvl="1" indent="-457200">
                  <a:buNone/>
                </a:pPr>
                <a:r>
                  <a:rPr lang="zh-CN" altLang="en-US" dirty="0" smtClean="0">
                    <a:latin typeface="Tahoma" pitchFamily="34" charset="0"/>
                  </a:rPr>
                  <a:t>           公钥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𝑃𝑘</m:t>
                    </m:r>
                    <m:r>
                      <a:rPr lang="en-US" altLang="zh-CN" i="1" dirty="0" smtClean="0">
                        <a:latin typeface="Cambria Math"/>
                      </a:rPr>
                      <m:t>={</m:t>
                    </m:r>
                    <m:r>
                      <a:rPr lang="en-US" altLang="zh-CN" i="1" dirty="0" err="1" smtClean="0">
                        <a:latin typeface="Cambria Math"/>
                      </a:rPr>
                      <m:t>𝑒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};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私钥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𝑆𝑘</m:t>
                    </m:r>
                    <m:r>
                      <a:rPr lang="en-US" altLang="zh-CN" i="1" dirty="0" smtClean="0">
                        <a:latin typeface="Cambria Math"/>
                      </a:rPr>
                      <m:t>={</m:t>
                    </m:r>
                    <m:r>
                      <a:rPr lang="en-US" altLang="zh-CN" i="1" dirty="0" err="1" smtClean="0">
                        <a:latin typeface="Cambria Math"/>
                      </a:rPr>
                      <m:t>𝑑</m:t>
                    </m:r>
                    <m:r>
                      <a:rPr lang="en-US" altLang="zh-CN" i="1" dirty="0" smtClean="0">
                        <a:latin typeface="Cambria Math"/>
                      </a:rPr>
                      <m:t>}</m:t>
                    </m:r>
                  </m:oMath>
                </a14:m>
                <a:endParaRPr lang="en-US" altLang="zh-CN" dirty="0" smtClean="0">
                  <a:latin typeface="Tahoma" pitchFamily="34" charset="0"/>
                </a:endParaRPr>
              </a:p>
              <a:p>
                <a:pPr marL="914400" lvl="1" indent="-457200">
                  <a:buFont typeface="+mj-lt"/>
                  <a:buAutoNum type="arabicPeriod" startAt="2"/>
                </a:pPr>
                <a:r>
                  <a:rPr lang="zh-CN" altLang="en-US" b="1" dirty="0" smtClean="0">
                    <a:solidFill>
                      <a:srgbClr val="C6062F"/>
                    </a:solidFill>
                    <a:latin typeface="Tahoma" pitchFamily="34" charset="0"/>
                  </a:rPr>
                  <a:t>签名过程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err="1" smtClean="0">
                        <a:latin typeface="Cambria Math"/>
                      </a:rPr>
                      <m:t>𝑑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：</a:t>
                </a:r>
                <a:r>
                  <a:rPr lang="en-US" altLang="zh-CN" dirty="0" smtClean="0">
                    <a:latin typeface="Tahoma" pitchFamily="34" charset="0"/>
                  </a:rPr>
                  <a:t/>
                </a:r>
                <a:br>
                  <a:rPr lang="en-US" altLang="zh-CN" dirty="0" smtClean="0">
                    <a:latin typeface="Tahoma" pitchFamily="34" charset="0"/>
                  </a:rPr>
                </a:br>
                <a:r>
                  <a:rPr lang="zh-CN" altLang="en-US" dirty="0" smtClean="0">
                    <a:latin typeface="Tahoma" pitchFamily="34" charset="0"/>
                  </a:rPr>
                  <a:t>用户</a:t>
                </a:r>
                <a:r>
                  <a:rPr lang="en-US" altLang="zh-CN" dirty="0" smtClean="0">
                    <a:latin typeface="Tahoma" pitchFamily="34" charset="0"/>
                  </a:rPr>
                  <a:t>A</a:t>
                </a:r>
                <a:r>
                  <a:rPr lang="zh-CN" altLang="en-US" dirty="0" smtClean="0">
                    <a:latin typeface="Tahoma" pitchFamily="34" charset="0"/>
                  </a:rPr>
                  <a:t>对消息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进行签名，计算</a:t>
                </a:r>
              </a:p>
              <a:p>
                <a:pPr marL="914400" lvl="1" indent="-457200">
                  <a:spcBef>
                    <a:spcPct val="0"/>
                  </a:spcBef>
                  <a:buNone/>
                </a:pPr>
                <a:r>
                  <a:rPr lang="sv-SE" altLang="zh-CN" dirty="0" smtClean="0">
                    <a:latin typeface="Tahoma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sv-SE" altLang="zh-CN" i="1" dirty="0" smtClean="0">
                        <a:latin typeface="Cambria Math"/>
                      </a:rPr>
                      <m:t>𝑆</m:t>
                    </m:r>
                    <m:r>
                      <a:rPr lang="sv-SE" altLang="zh-CN" i="1" dirty="0" smtClean="0">
                        <a:latin typeface="Cambria Math"/>
                      </a:rPr>
                      <m:t>=</m:t>
                    </m:r>
                    <m:r>
                      <a:rPr lang="sv-SE" altLang="zh-CN" i="1" dirty="0" smtClean="0">
                        <a:latin typeface="Cambria Math"/>
                      </a:rPr>
                      <m:t>𝑆𝑖𝑔</m:t>
                    </m:r>
                    <m:r>
                      <a:rPr lang="sv-SE" altLang="zh-CN" i="1" dirty="0" smtClean="0">
                        <a:latin typeface="Cambria Math"/>
                      </a:rPr>
                      <m:t>(</m:t>
                    </m:r>
                    <m:r>
                      <a:rPr lang="sv-SE" altLang="zh-CN" i="1" dirty="0" smtClean="0">
                        <a:latin typeface="Cambria Math"/>
                      </a:rPr>
                      <m:t>𝐻</m:t>
                    </m:r>
                    <m:r>
                      <a:rPr lang="sv-SE" altLang="zh-CN" i="1" dirty="0" smtClean="0">
                        <a:latin typeface="Cambria Math"/>
                      </a:rPr>
                      <m:t>(</m:t>
                    </m:r>
                    <m:r>
                      <a:rPr lang="sv-SE" altLang="zh-CN" i="1" dirty="0" smtClean="0">
                        <a:latin typeface="Cambria Math"/>
                      </a:rPr>
                      <m:t>𝑀</m:t>
                    </m:r>
                    <m:r>
                      <a:rPr lang="sv-SE" altLang="zh-CN" i="1" dirty="0" smtClean="0">
                        <a:latin typeface="Cambria Math"/>
                      </a:rPr>
                      <m:t>))=</m:t>
                    </m:r>
                    <m:r>
                      <a:rPr lang="sv-SE" altLang="zh-CN" i="1" dirty="0" smtClean="0">
                        <a:latin typeface="Cambria Math"/>
                      </a:rPr>
                      <m:t>𝐻</m:t>
                    </m:r>
                    <m:r>
                      <a:rPr lang="sv-SE" altLang="zh-CN" i="1" dirty="0" smtClean="0">
                        <a:latin typeface="Cambria Math"/>
                      </a:rPr>
                      <m:t>(</m:t>
                    </m:r>
                    <m:r>
                      <a:rPr lang="sv-SE" altLang="zh-CN" i="1" dirty="0" smtClean="0">
                        <a:latin typeface="Cambria Math"/>
                      </a:rPr>
                      <m:t>𝑀</m:t>
                    </m:r>
                    <m:r>
                      <a:rPr lang="sv-SE" altLang="zh-CN" i="1" dirty="0" smtClean="0">
                        <a:latin typeface="Cambria Math"/>
                      </a:rPr>
                      <m:t>)</m:t>
                    </m:r>
                    <m:r>
                      <a:rPr lang="sv-SE" altLang="zh-CN" i="1" baseline="30000" dirty="0" smtClean="0">
                        <a:latin typeface="Cambria Math"/>
                      </a:rPr>
                      <m:t>𝑑</m:t>
                    </m:r>
                    <m:r>
                      <a:rPr lang="sv-SE" altLang="zh-CN" i="1" dirty="0" smtClean="0">
                        <a:latin typeface="Cambria Math"/>
                      </a:rPr>
                      <m:t> </m:t>
                    </m:r>
                    <m:r>
                      <a:rPr lang="sv-SE" altLang="zh-CN" i="1" dirty="0" smtClean="0">
                        <a:latin typeface="Cambria Math"/>
                      </a:rPr>
                      <m:t>𝑚𝑜𝑑</m:t>
                    </m:r>
                    <m:r>
                      <a:rPr lang="sv-SE" altLang="zh-CN" i="1" dirty="0" smtClean="0">
                        <a:latin typeface="Cambria Math"/>
                      </a:rPr>
                      <m:t> </m:t>
                    </m:r>
                    <m:r>
                      <a:rPr lang="sv-SE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sv-SE" dirty="0" smtClean="0">
                    <a:latin typeface="Tahoma" pitchFamily="34" charset="0"/>
                  </a:rPr>
                  <a:t>；</a:t>
                </a:r>
                <a:endParaRPr lang="zh-CN" altLang="en-US" dirty="0" smtClean="0">
                  <a:latin typeface="Tahoma" pitchFamily="34" charset="0"/>
                </a:endParaRPr>
              </a:p>
              <a:p>
                <a:pPr marL="914400" lvl="1" indent="-457200">
                  <a:spcBef>
                    <a:spcPct val="0"/>
                  </a:spcBef>
                  <a:buNone/>
                </a:pPr>
                <a:r>
                  <a:rPr lang="zh-CN" altLang="en-US" dirty="0" smtClean="0">
                    <a:latin typeface="Tahoma" pitchFamily="34" charset="0"/>
                  </a:rPr>
                  <a:t>    并将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附在消息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后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altLang="zh-CN" b="1" dirty="0" smtClean="0">
                    <a:solidFill>
                      <a:srgbClr val="C6062F"/>
                    </a:solidFill>
                    <a:latin typeface="Tahoma" pitchFamily="34" charset="0"/>
                  </a:rPr>
                  <a:t> </a:t>
                </a:r>
                <a:r>
                  <a:rPr lang="zh-CN" altLang="en-US" b="1" dirty="0" smtClean="0">
                    <a:solidFill>
                      <a:srgbClr val="C6062F"/>
                    </a:solidFill>
                    <a:latin typeface="Tahoma" pitchFamily="34" charset="0"/>
                  </a:rPr>
                  <a:t>验证过程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err="1" smtClean="0">
                        <a:latin typeface="Cambria Math"/>
                      </a:rPr>
                      <m:t>𝑒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：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pPr marL="914400" lvl="1" indent="-457200">
                  <a:buNone/>
                </a:pPr>
                <a:r>
                  <a:rPr lang="en-US" altLang="zh-CN" dirty="0" smtClean="0">
                    <a:latin typeface="Tahoma" pitchFamily="34" charset="0"/>
                  </a:rPr>
                  <a:t>     </a:t>
                </a:r>
                <a:r>
                  <a:rPr lang="zh-CN" altLang="en-US" dirty="0" smtClean="0">
                    <a:latin typeface="Tahoma" pitchFamily="34" charset="0"/>
                  </a:rPr>
                  <a:t>给定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𝑆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en-US" altLang="zh-CN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err="1" smtClean="0">
                        <a:latin typeface="Cambria Math"/>
                      </a:rPr>
                      <m:t>𝑉𝑒𝑟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𝑆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为真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⟺</m:t>
                    </m:r>
                  </m:oMath>
                </a14:m>
                <a:endParaRPr lang="zh-CN" altLang="en-US" dirty="0" smtClean="0">
                  <a:latin typeface="Tahoma" pitchFamily="34" charset="0"/>
                </a:endParaRPr>
              </a:p>
              <a:p>
                <a:pPr marL="914400" lvl="1" indent="-457200">
                  <a:buNone/>
                </a:pPr>
                <a:r>
                  <a:rPr lang="en-US" altLang="zh-CN" dirty="0" smtClean="0">
                    <a:latin typeface="Tahoma" pitchFamily="34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𝑀</m:t>
                        </m:r>
                      </m:e>
                    </m:d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𝑒</m:t>
                        </m:r>
                      </m:sup>
                    </m:sSup>
                    <m:r>
                      <a:rPr lang="en-US" altLang="zh-CN" b="0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成立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8305800" cy="4724400"/>
              </a:xfrm>
              <a:blipFill rotWithShape="1">
                <a:blip r:embed="rId2"/>
                <a:stretch>
                  <a:fillRect l="-1247" t="-1548" r="-954" b="-1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RSA</a:t>
            </a:r>
            <a:r>
              <a:rPr lang="zh-CN" altLang="en-US" dirty="0" smtClean="0"/>
              <a:t>签名方案图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6604000" y="4481513"/>
                <a:ext cx="803275" cy="74453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tIns="10800" bIns="10800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/>
                        </a:rPr>
                        <m:t>𝑦</m:t>
                      </m:r>
                      <m:r>
                        <a:rPr kumimoji="1" lang="en-US" altLang="zh-CN" sz="2400" i="1" baseline="30000" dirty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kumimoji="1" lang="en-US" altLang="zh-CN" sz="2400" baseline="300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04000" y="4481513"/>
                <a:ext cx="803275" cy="74453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2586037" y="4481513"/>
                <a:ext cx="1046163" cy="74453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tIns="10800" bIns="10800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/>
                        </a:rPr>
                        <m:t>𝐻</m:t>
                      </m:r>
                      <m:r>
                        <a:rPr kumimoji="1" lang="en-US" altLang="zh-CN" sz="2400" i="1" dirty="0" smtClean="0">
                          <a:latin typeface="Cambria Math"/>
                        </a:rPr>
                        <m:t>(</m:t>
                      </m:r>
                      <m:r>
                        <a:rPr kumimoji="1" lang="en-US" altLang="zh-CN" sz="2400" i="1" dirty="0" smtClean="0">
                          <a:latin typeface="Cambria Math"/>
                        </a:rPr>
                        <m:t>𝑥</m:t>
                      </m:r>
                      <m:r>
                        <a:rPr kumimoji="1" lang="en-US" altLang="zh-CN" sz="2400" i="1" dirty="0" smtClean="0">
                          <a:latin typeface="Cambria Math"/>
                        </a:rPr>
                        <m:t>)</m:t>
                      </m:r>
                      <m:r>
                        <a:rPr kumimoji="1" lang="en-US" altLang="zh-CN" sz="2400" i="1" baseline="30000" dirty="0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kumimoji="1" lang="en-US" altLang="zh-CN" sz="2400" baseline="300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8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6037" y="4481513"/>
                <a:ext cx="1046163" cy="74453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673975" y="3573463"/>
            <a:ext cx="1071562" cy="606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tIns="10800" bIns="10800"/>
          <a:lstStyle/>
          <a:p>
            <a:pPr algn="ctr"/>
            <a:r>
              <a:rPr kumimoji="1" lang="zh-CN" altLang="en-US" sz="2400">
                <a:latin typeface="Times New Roman" pitchFamily="18" charset="0"/>
              </a:rPr>
              <a:t>比较</a:t>
            </a:r>
            <a:endParaRPr kumimoji="1" lang="zh-CN" altLang="en-US" sz="2400">
              <a:latin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176212" y="2362200"/>
                <a:ext cx="803275" cy="2425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18000" tIns="298800" rIns="18000" bIns="154800"/>
              <a:lstStyle/>
              <a:p>
                <a:pPr algn="ctr"/>
                <a:r>
                  <a:rPr kumimoji="1" lang="zh-CN" altLang="en-US" sz="2800" dirty="0">
                    <a:latin typeface="宋体" charset="-122"/>
                  </a:rPr>
                  <a:t>消息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kumimoji="1" lang="en-US" altLang="zh-CN" sz="28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10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212" y="2362200"/>
                <a:ext cx="803275" cy="2425700"/>
              </a:xfrm>
              <a:prstGeom prst="rect">
                <a:avLst/>
              </a:prstGeom>
              <a:blipFill rotWithShape="1">
                <a:blip r:embed="rId4"/>
                <a:stretch>
                  <a:fillRect l="-20149" r="-19403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3657600" y="2362200"/>
                <a:ext cx="803275" cy="2425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18000" tIns="298800" rIns="18000" bIns="154800"/>
              <a:lstStyle/>
              <a:p>
                <a:pPr algn="ctr"/>
                <a:r>
                  <a:rPr kumimoji="1" lang="zh-CN" altLang="en-US" sz="2400" dirty="0">
                    <a:latin typeface="宋体" charset="-122"/>
                  </a:rPr>
                  <a:t>消息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kumimoji="1" lang="en-US" altLang="zh-CN" sz="24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11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2362200"/>
                <a:ext cx="803275" cy="2425700"/>
              </a:xfrm>
              <a:prstGeom prst="rect">
                <a:avLst/>
              </a:prstGeom>
              <a:blipFill rotWithShape="1">
                <a:blip r:embed="rId5"/>
                <a:stretch>
                  <a:fillRect l="-10448" r="-9701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9"/>
              <p:cNvSpPr txBox="1">
                <a:spLocks noChangeArrowheads="1"/>
              </p:cNvSpPr>
              <p:nvPr/>
            </p:nvSpPr>
            <p:spPr bwMode="auto">
              <a:xfrm>
                <a:off x="3657600" y="4783138"/>
                <a:ext cx="803275" cy="60325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18000" tIns="10800" rIns="18000" bIns="1080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kumimoji="1" lang="en-US" altLang="zh-CN" sz="24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12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4783138"/>
                <a:ext cx="803275" cy="6032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2586037" y="5084763"/>
            <a:ext cx="10715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979487" y="3875088"/>
            <a:ext cx="10715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051050" y="3868738"/>
            <a:ext cx="0" cy="914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979487" y="2663825"/>
            <a:ext cx="26781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auto">
          <a:xfrm>
            <a:off x="4729162" y="3573463"/>
            <a:ext cx="534988" cy="301625"/>
          </a:xfrm>
          <a:prstGeom prst="rightArrow">
            <a:avLst>
              <a:gd name="adj1" fmla="val 50000"/>
              <a:gd name="adj2" fmla="val 44342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5"/>
              <p:cNvSpPr txBox="1">
                <a:spLocks noChangeArrowheads="1"/>
              </p:cNvSpPr>
              <p:nvPr/>
            </p:nvSpPr>
            <p:spPr bwMode="auto">
              <a:xfrm>
                <a:off x="5532437" y="2362200"/>
                <a:ext cx="803275" cy="2425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18000" tIns="298800" rIns="18000" bIns="154800"/>
              <a:lstStyle/>
              <a:p>
                <a:pPr algn="ctr"/>
                <a:r>
                  <a:rPr kumimoji="1" lang="zh-CN" altLang="en-US" sz="2400" dirty="0">
                    <a:latin typeface="宋体" charset="-122"/>
                  </a:rPr>
                  <a:t>消息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kumimoji="1" lang="en-US" altLang="zh-CN" sz="24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1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2437" y="2362200"/>
                <a:ext cx="803275" cy="2425700"/>
              </a:xfrm>
              <a:prstGeom prst="rect">
                <a:avLst/>
              </a:prstGeom>
              <a:blipFill rotWithShape="1">
                <a:blip r:embed="rId7"/>
                <a:stretch>
                  <a:fillRect l="-10526" r="-10526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6"/>
              <p:cNvSpPr txBox="1">
                <a:spLocks noChangeArrowheads="1"/>
              </p:cNvSpPr>
              <p:nvPr/>
            </p:nvSpPr>
            <p:spPr bwMode="auto">
              <a:xfrm>
                <a:off x="5532437" y="4783138"/>
                <a:ext cx="803275" cy="60325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18000" tIns="10800" rIns="18000" bIns="1080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kumimoji="1" lang="en-US" altLang="zh-CN" sz="24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19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2437" y="4783138"/>
                <a:ext cx="803275" cy="60325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6335712" y="5084763"/>
            <a:ext cx="13382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8210550" y="2965450"/>
            <a:ext cx="0" cy="608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19"/>
              <p:cNvSpPr txBox="1">
                <a:spLocks noChangeArrowheads="1"/>
              </p:cNvSpPr>
              <p:nvPr/>
            </p:nvSpPr>
            <p:spPr bwMode="auto">
              <a:xfrm>
                <a:off x="1514475" y="4783138"/>
                <a:ext cx="1071562" cy="6032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18000" tIns="10800" rIns="18000" bIns="1080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kumimoji="1" lang="en-US" altLang="zh-CN" sz="24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2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4475" y="4783138"/>
                <a:ext cx="1071562" cy="60325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20"/>
              <p:cNvSpPr txBox="1">
                <a:spLocks noChangeArrowheads="1"/>
              </p:cNvSpPr>
              <p:nvPr/>
            </p:nvSpPr>
            <p:spPr bwMode="auto">
              <a:xfrm>
                <a:off x="7673975" y="2362200"/>
                <a:ext cx="1071562" cy="6032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18000" tIns="10800" rIns="18000" bIns="1080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latin typeface="Cambria Math"/>
                        </a:rPr>
                        <m:t>𝐻</m:t>
                      </m:r>
                      <m:r>
                        <a:rPr kumimoji="1" lang="en-US" altLang="zh-CN" sz="2800" i="1" dirty="0" smtClean="0">
                          <a:latin typeface="Cambria Math"/>
                        </a:rPr>
                        <m:t>(</m:t>
                      </m:r>
                      <m:r>
                        <a:rPr kumimoji="1" lang="en-US" altLang="zh-CN" sz="2800" i="1" dirty="0" smtClean="0">
                          <a:latin typeface="Cambria Math"/>
                        </a:rPr>
                        <m:t>𝑥</m:t>
                      </m:r>
                      <m:r>
                        <a:rPr kumimoji="1" lang="en-US" altLang="zh-CN" sz="280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en-US" altLang="zh-CN" sz="28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3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3975" y="2362200"/>
                <a:ext cx="1071562" cy="60325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6335712" y="2663825"/>
            <a:ext cx="13382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22"/>
              <p:cNvSpPr txBox="1">
                <a:spLocks noChangeArrowheads="1"/>
              </p:cNvSpPr>
              <p:nvPr/>
            </p:nvSpPr>
            <p:spPr bwMode="auto">
              <a:xfrm>
                <a:off x="7673975" y="4783138"/>
                <a:ext cx="1071562" cy="6032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18000" tIns="10800" rIns="18000" bIns="1080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latin typeface="Cambria Math"/>
                        </a:rPr>
                        <m:t>𝑦</m:t>
                      </m:r>
                      <m:r>
                        <a:rPr kumimoji="1" lang="en-US" altLang="zh-CN" sz="2800" i="1" baseline="30000" dirty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kumimoji="1" lang="en-US" altLang="zh-CN" sz="2800" baseline="300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5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3975" y="4783138"/>
                <a:ext cx="1071562" cy="60325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ine 23"/>
          <p:cNvSpPr>
            <a:spLocks noChangeShapeType="1"/>
          </p:cNvSpPr>
          <p:nvPr/>
        </p:nvSpPr>
        <p:spPr bwMode="auto">
          <a:xfrm flipV="1">
            <a:off x="8210550" y="4175125"/>
            <a:ext cx="0" cy="608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2000" y="5775827"/>
            <a:ext cx="7632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Comic Sans MS" pitchFamily="66" charset="0"/>
              </a:rPr>
              <a:t>Problem: </a:t>
            </a:r>
            <a:r>
              <a:rPr lang="zh-CN" altLang="en-US" sz="2000" b="1" dirty="0" smtClean="0">
                <a:latin typeface="华文隶书" pitchFamily="2" charset="-122"/>
                <a:ea typeface="华文隶书" pitchFamily="2" charset="-122"/>
              </a:rPr>
              <a:t>为什么对消息的</a:t>
            </a:r>
            <a:r>
              <a:rPr lang="en-US" altLang="zh-CN" sz="2000" b="1" dirty="0" smtClean="0">
                <a:latin typeface="华文隶书" pitchFamily="2" charset="-122"/>
                <a:ea typeface="华文隶书" pitchFamily="2" charset="-122"/>
              </a:rPr>
              <a:t>Hash</a:t>
            </a:r>
            <a:r>
              <a:rPr lang="zh-CN" altLang="en-US" sz="2000" b="1" dirty="0" smtClean="0">
                <a:latin typeface="华文隶书" pitchFamily="2" charset="-122"/>
                <a:ea typeface="华文隶书" pitchFamily="2" charset="-122"/>
              </a:rPr>
              <a:t>函数值签名而不是直接对消息签名？</a:t>
            </a:r>
            <a:endParaRPr lang="zh-CN" altLang="en-US" sz="2000" b="1" dirty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签名的攻击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FF"/>
                    </a:solidFill>
                  </a:rPr>
                  <a:t>假设</a:t>
                </a:r>
                <a:r>
                  <a:rPr lang="en-US" altLang="zh-CN" b="1" dirty="0" smtClean="0">
                    <a:solidFill>
                      <a:srgbClr val="FF00FF"/>
                    </a:solidFill>
                  </a:rPr>
                  <a:t>RSA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直接对消息进行签名</a:t>
                </a:r>
                <a:endParaRPr lang="en-US" altLang="zh-CN" b="1" dirty="0" smtClean="0">
                  <a:solidFill>
                    <a:srgbClr val="FF00FF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C6062F"/>
                    </a:solidFill>
                  </a:rPr>
                  <a:t>一般攻击</a:t>
                </a:r>
                <a:r>
                  <a:rPr lang="zh-CN" altLang="en-US" dirty="0" smtClean="0"/>
                  <a:t>：攻击者任选一个数据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dirty="0" smtClean="0"/>
                  <a:t>，用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的公钥计算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𝑋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，于是便可以用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伪造</a:t>
                </a:r>
                <a:r>
                  <a:rPr lang="en-US" altLang="zh-CN" b="1" i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对消息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的签名</a:t>
                </a:r>
                <a:r>
                  <a:rPr lang="zh-CN" altLang="en-US" dirty="0" smtClean="0"/>
                  <a:t>，因为    </a:t>
                </a:r>
                <a:endParaRPr lang="en-US" altLang="zh-CN" dirty="0" smtClean="0"/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𝑌</m:t>
                      </m:r>
                      <m:r>
                        <a:rPr lang="en-US" altLang="zh-CN" i="1" dirty="0" smtClean="0">
                          <a:latin typeface="Cambria Math"/>
                        </a:rPr>
                        <m:t>=</m:t>
                      </m:r>
                      <m:r>
                        <a:rPr lang="en-US" altLang="zh-CN" i="1" dirty="0" err="1" smtClean="0">
                          <a:latin typeface="Cambria Math"/>
                        </a:rPr>
                        <m:t>𝑋</m:t>
                      </m:r>
                      <m:r>
                        <a:rPr lang="en-US" altLang="zh-CN" i="1" baseline="30000" dirty="0" err="1" smtClean="0">
                          <a:latin typeface="Cambria Math"/>
                        </a:rPr>
                        <m:t>𝑑</m:t>
                      </m:r>
                      <m:r>
                        <a:rPr lang="en-US" altLang="zh-CN" i="1" baseline="30000" dirty="0" smtClean="0">
                          <a:latin typeface="Cambria Math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altLang="zh-CN" dirty="0" smtClean="0"/>
              </a:p>
              <a:p>
                <a:pPr algn="ctr">
                  <a:buNone/>
                </a:pPr>
                <a:endParaRPr lang="en-US" altLang="zh-CN" dirty="0" smtClean="0"/>
              </a:p>
              <a:p>
                <a:pPr lvl="1"/>
                <a:r>
                  <a:rPr lang="zh-CN" altLang="en-US" sz="2600" dirty="0" smtClean="0"/>
                  <a:t>实际意义不大：伪造的消息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sz="2600" dirty="0" smtClean="0"/>
                  <a:t>具有实际意义的概率很小</a:t>
                </a:r>
                <a:endParaRPr lang="en-US" altLang="zh-CN" sz="2600" dirty="0" smtClean="0"/>
              </a:p>
              <a:p>
                <a:pPr lvl="1"/>
                <a:r>
                  <a:rPr lang="en-US" altLang="zh-CN" sz="2600" b="1" dirty="0" smtClean="0">
                    <a:solidFill>
                      <a:srgbClr val="FF00FF"/>
                    </a:solidFill>
                  </a:rPr>
                  <a:t>Hash</a:t>
                </a:r>
                <a:r>
                  <a:rPr lang="zh-CN" altLang="en-US" sz="2600" b="1" dirty="0" smtClean="0">
                    <a:solidFill>
                      <a:srgbClr val="FF00FF"/>
                    </a:solidFill>
                  </a:rPr>
                  <a:t>函数</a:t>
                </a:r>
                <a:r>
                  <a:rPr lang="zh-CN" altLang="en-US" sz="2600" dirty="0" smtClean="0"/>
                  <a:t>可以抵御这种攻击</a:t>
                </a:r>
                <a:endParaRPr lang="en-US" altLang="zh-CN" sz="2600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  <a:blipFill rotWithShape="1">
                <a:blip r:embed="rId2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pPr marL="514350" indent="-514350"/>
                <a:r>
                  <a:rPr lang="zh-CN" altLang="en-US" b="1" dirty="0" smtClean="0">
                    <a:solidFill>
                      <a:srgbClr val="C6062F"/>
                    </a:solidFill>
                  </a:rPr>
                  <a:t>利用已有签名进行攻击 </a:t>
                </a:r>
                <a:r>
                  <a:rPr lang="zh-CN" altLang="en-US" dirty="0" smtClean="0"/>
                  <a:t>：</a:t>
                </a:r>
                <a:r>
                  <a:rPr lang="zh-CN" altLang="en-US" dirty="0" smtClean="0">
                    <a:latin typeface="楷体_GB2312" pitchFamily="49" charset="-122"/>
                    <a:ea typeface="楷体_GB2312" pitchFamily="49" charset="-122"/>
                  </a:rPr>
                  <a:t>如果消息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𝑀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  <a:ea typeface="楷体_GB2312" pitchFamily="49" charset="-122"/>
                      </a:rPr>
                      <m:t>、</m:t>
                    </m:r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𝑀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2</m:t>
                    </m:r>
                  </m:oMath>
                </a14:m>
                <a:r>
                  <a:rPr lang="zh-CN" altLang="en-US" dirty="0" smtClean="0">
                    <a:latin typeface="楷体_GB2312" pitchFamily="49" charset="-122"/>
                    <a:ea typeface="楷体_GB2312" pitchFamily="49" charset="-122"/>
                  </a:rPr>
                  <a:t>的签名分别是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𝑆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  <a:ea typeface="楷体_GB2312" pitchFamily="49" charset="-122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𝑆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2</m:t>
                    </m:r>
                  </m:oMath>
                </a14:m>
                <a:r>
                  <a:rPr lang="zh-CN" altLang="en-US" dirty="0" smtClean="0">
                    <a:latin typeface="楷体_GB2312" pitchFamily="49" charset="-122"/>
                    <a:ea typeface="楷体_GB2312" pitchFamily="49" charset="-122"/>
                  </a:rPr>
                  <a:t>，则任何知道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𝑀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  <a:ea typeface="楷体_GB2312" pitchFamily="49" charset="-122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𝑆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  <a:ea typeface="楷体_GB2312" pitchFamily="49" charset="-122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𝑀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2</m:t>
                    </m:r>
                    <m:r>
                      <a:rPr lang="zh-CN" altLang="en-US" i="1" dirty="0" smtClean="0">
                        <a:latin typeface="Cambria Math"/>
                        <a:ea typeface="楷体_GB2312" pitchFamily="49" charset="-122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𝑆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2</m:t>
                    </m:r>
                  </m:oMath>
                </a14:m>
                <a:r>
                  <a:rPr lang="zh-CN" altLang="en-US" dirty="0" smtClean="0">
                    <a:latin typeface="楷体_GB2312" pitchFamily="49" charset="-122"/>
                    <a:ea typeface="楷体_GB2312" pitchFamily="49" charset="-122"/>
                  </a:rPr>
                  <a:t>的人可以伪造对消息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𝑀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𝑀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2</m:t>
                    </m:r>
                  </m:oMath>
                </a14:m>
                <a:r>
                  <a:rPr lang="zh-CN" altLang="en-US" dirty="0" smtClean="0">
                    <a:latin typeface="楷体_GB2312" pitchFamily="49" charset="-122"/>
                    <a:ea typeface="楷体_GB2312" pitchFamily="49" charset="-122"/>
                  </a:rPr>
                  <a:t>的签名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𝑆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  <a:ea typeface="楷体_GB2312" pitchFamily="49" charset="-122"/>
                      </a:rPr>
                      <m:t>𝑆</m:t>
                    </m:r>
                    <m:r>
                      <a:rPr lang="en-US" altLang="zh-CN" i="1" baseline="-25000" dirty="0" smtClean="0">
                        <a:latin typeface="Cambria Math"/>
                        <a:ea typeface="楷体_GB2312" pitchFamily="49" charset="-122"/>
                      </a:rPr>
                      <m:t>2</m:t>
                    </m:r>
                  </m:oMath>
                </a14:m>
                <a:r>
                  <a:rPr lang="zh-CN" altLang="en-US" dirty="0" smtClean="0">
                    <a:latin typeface="楷体_GB2312" pitchFamily="49" charset="-122"/>
                    <a:ea typeface="楷体_GB2312" pitchFamily="49" charset="-122"/>
                  </a:rPr>
                  <a:t>，因为</a:t>
                </a:r>
                <a:endParaRPr lang="en-US" altLang="zh-CN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514350" indent="-514350"/>
                <a:endParaRPr lang="en-US" altLang="zh-CN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914400" lvl="1" indent="-514350">
                  <a:buNone/>
                </a:pPr>
                <a:r>
                  <a:rPr lang="en-US" altLang="zh-CN" sz="2800" dirty="0" smtClean="0">
                    <a:latin typeface="楷体_GB2312" pitchFamily="49" charset="-122"/>
                    <a:ea typeface="楷体_GB2312" pitchFamily="49" charset="-122"/>
                  </a:rPr>
                  <a:t>     </a:t>
                </a:r>
                <a:r>
                  <a:rPr lang="zh-CN" altLang="en-US" sz="2800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𝑆𝑖𝑔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(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𝑀</m:t>
                    </m:r>
                    <m:r>
                      <a:rPr lang="en-US" altLang="zh-CN" sz="2800" i="1" baseline="-25000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1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𝑀</m:t>
                    </m:r>
                    <m:r>
                      <a:rPr lang="en-US" altLang="zh-CN" sz="2800" i="1" baseline="-25000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2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) = 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𝑆𝑖𝑔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(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𝑀</m:t>
                    </m:r>
                    <m:r>
                      <a:rPr lang="en-US" altLang="zh-CN" sz="2800" i="1" baseline="-25000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1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)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𝑆𝑖𝑔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(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𝑀</m:t>
                    </m:r>
                    <m:r>
                      <a:rPr lang="en-US" altLang="zh-CN" sz="2800" i="1" baseline="-25000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2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/>
                        <a:ea typeface="楷体_GB2312" pitchFamily="49" charset="-122"/>
                      </a:rPr>
                      <m:t>)</m:t>
                    </m:r>
                  </m:oMath>
                </a14:m>
                <a:endParaRPr lang="en-US" altLang="zh-CN" sz="28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marL="914400" lvl="1" indent="-514350">
                  <a:buNone/>
                </a:pPr>
                <a:endParaRPr lang="en-US" altLang="zh-CN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zh-CN" altLang="da-DK" sz="2600" dirty="0" smtClean="0"/>
                  <a:t> </a:t>
                </a:r>
                <a:r>
                  <a:rPr lang="en-US" altLang="zh-CN" sz="2600" dirty="0" smtClean="0">
                    <a:solidFill>
                      <a:srgbClr val="FF0000"/>
                    </a:solidFill>
                    <a:latin typeface="Comic Sans MS" pitchFamily="66" charset="0"/>
                  </a:rPr>
                  <a:t>Remark</a:t>
                </a:r>
                <a:r>
                  <a:rPr lang="zh-CN" altLang="en-US" sz="2600" dirty="0" smtClean="0"/>
                  <a:t>：</a:t>
                </a:r>
                <a:r>
                  <a:rPr lang="zh-CN" altLang="da-DK" sz="2600" b="1" dirty="0" smtClean="0">
                    <a:solidFill>
                      <a:srgbClr val="FF00FF"/>
                    </a:solidFill>
                  </a:rPr>
                  <a:t>用户不要轻易对其他</a:t>
                </a:r>
                <a:r>
                  <a:rPr lang="zh-CN" altLang="en-US" sz="2600" b="1" dirty="0" smtClean="0">
                    <a:solidFill>
                      <a:srgbClr val="FF00FF"/>
                    </a:solidFill>
                  </a:rPr>
                  <a:t>用户</a:t>
                </a:r>
                <a:r>
                  <a:rPr lang="zh-CN" altLang="da-DK" sz="2600" b="1" dirty="0" smtClean="0">
                    <a:solidFill>
                      <a:srgbClr val="FF00FF"/>
                    </a:solidFill>
                  </a:rPr>
                  <a:t>提供的随机数据进行签名</a:t>
                </a:r>
                <a:endParaRPr lang="en-US" altLang="zh-CN" sz="2600" b="1" dirty="0" smtClean="0">
                  <a:solidFill>
                    <a:srgbClr val="FF00FF"/>
                  </a:solidFill>
                </a:endParaRPr>
              </a:p>
              <a:p>
                <a:pPr lvl="1">
                  <a:lnSpc>
                    <a:spcPct val="90000"/>
                  </a:lnSpc>
                </a:pPr>
                <a:endParaRPr lang="en-US" altLang="zh-CN" sz="2600" b="1" dirty="0" smtClean="0">
                  <a:solidFill>
                    <a:srgbClr val="FF00FF"/>
                  </a:solidFill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zh-CN" altLang="da-DK" sz="2600" dirty="0" smtClean="0"/>
                  <a:t>更有效的方法</a:t>
                </a:r>
                <a:r>
                  <a:rPr lang="zh-CN" altLang="en-US" sz="2600" dirty="0" smtClean="0"/>
                  <a:t>：</a:t>
                </a:r>
                <a:r>
                  <a:rPr lang="zh-CN" altLang="da-DK" sz="2600" b="1" dirty="0" smtClean="0">
                    <a:solidFill>
                      <a:srgbClr val="C6062F"/>
                    </a:solidFill>
                  </a:rPr>
                  <a:t>对数据的</a:t>
                </a:r>
                <a:r>
                  <a:rPr lang="en-US" altLang="zh-CN" sz="2600" b="1" dirty="0" smtClean="0">
                    <a:solidFill>
                      <a:srgbClr val="C6062F"/>
                    </a:solidFill>
                  </a:rPr>
                  <a:t>Hash</a:t>
                </a:r>
                <a:r>
                  <a:rPr lang="zh-CN" altLang="en-US" sz="2600" b="1" dirty="0" smtClean="0">
                    <a:solidFill>
                      <a:srgbClr val="C6062F"/>
                    </a:solidFill>
                  </a:rPr>
                  <a:t>值签名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2"/>
                <a:stretch>
                  <a:fillRect l="-1259" t="-1704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签名的攻击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zh-CN" altLang="en-US" b="1" dirty="0" smtClean="0">
                    <a:solidFill>
                      <a:srgbClr val="C6062F"/>
                    </a:solidFill>
                  </a:rPr>
                  <a:t>利用签名获得明文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1">
                  <a:lnSpc>
                    <a:spcPct val="80000"/>
                  </a:lnSpc>
                </a:pPr>
                <a:r>
                  <a:rPr lang="zh-CN" altLang="en-US" sz="2600" dirty="0" smtClean="0"/>
                  <a:t>攻击者截获密文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𝐶</m:t>
                    </m:r>
                    <m:r>
                      <a:rPr lang="zh-CN" altLang="en-US" sz="2600" i="1" dirty="0" smtClean="0">
                        <a:latin typeface="Cambria Math"/>
                      </a:rPr>
                      <m:t>＝</m:t>
                    </m:r>
                    <m:r>
                      <a:rPr lang="en-US" altLang="zh-CN" sz="2600" i="1" dirty="0" smtClean="0">
                        <a:latin typeface="Cambria Math"/>
                      </a:rPr>
                      <m:t>𝑀</m:t>
                    </m:r>
                    <m:r>
                      <a:rPr lang="en-US" altLang="zh-CN" sz="2600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sz="2600" i="1" baseline="30000" dirty="0" smtClean="0">
                        <a:latin typeface="Cambria Math"/>
                      </a:rPr>
                      <m:t> </m:t>
                    </m:r>
                    <m:r>
                      <a:rPr lang="en-US" altLang="zh-CN" sz="26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600" i="1" dirty="0" smtClean="0">
                        <a:latin typeface="Cambria Math"/>
                      </a:rPr>
                      <m:t> </m:t>
                    </m:r>
                    <m:r>
                      <a:rPr lang="en-US" altLang="zh-CN" sz="2600" i="1" dirty="0" smtClean="0">
                        <a:latin typeface="Cambria Math"/>
                      </a:rPr>
                      <m:t>𝑛</m:t>
                    </m:r>
                    <m:r>
                      <a:rPr lang="zh-CN" altLang="en-US" sz="2600" b="0" i="1" dirty="0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sz="2600" dirty="0" smtClean="0"/>
                  <a:t>选择随机数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sz="2600" dirty="0" smtClean="0"/>
                  <a:t>，并计算</a:t>
                </a:r>
                <a:endParaRPr lang="zh-CN" altLang="da-DK" sz="2600" i="1" dirty="0" smtClean="0"/>
              </a:p>
              <a:p>
                <a:pPr lvl="1" algn="ctr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altLang="zh-CN" sz="2600" i="1" dirty="0" smtClean="0">
                          <a:latin typeface="Cambria Math"/>
                        </a:rPr>
                        <m:t>𝑥</m:t>
                      </m:r>
                      <m:r>
                        <a:rPr lang="zh-CN" altLang="da-DK" sz="2600" i="1" dirty="0" smtClean="0">
                          <a:latin typeface="Cambria Math"/>
                        </a:rPr>
                        <m:t>＝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𝑟</m:t>
                      </m:r>
                      <m:r>
                        <a:rPr lang="da-DK" altLang="zh-CN" sz="2600" i="1" baseline="30000" dirty="0" smtClean="0">
                          <a:latin typeface="Cambria Math"/>
                        </a:rPr>
                        <m:t>𝑒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 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𝑚𝑜𝑑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 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𝑛</m:t>
                      </m:r>
                      <m:r>
                        <a:rPr lang="zh-CN" altLang="en-US" sz="2600" i="1" dirty="0" smtClean="0">
                          <a:latin typeface="Cambria Math"/>
                        </a:rPr>
                        <m:t>；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𝑦</m:t>
                      </m:r>
                      <m:r>
                        <a:rPr lang="zh-CN" altLang="da-DK" sz="2600" i="1" dirty="0" smtClean="0">
                          <a:latin typeface="Cambria Math"/>
                        </a:rPr>
                        <m:t>＝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𝑥</m:t>
                      </m:r>
                      <m:r>
                        <a:rPr lang="da-DK" altLang="zh-CN" sz="2600" i="1" dirty="0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𝐶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 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𝑚𝑜𝑑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 </m:t>
                      </m:r>
                      <m:r>
                        <a:rPr lang="da-DK" altLang="zh-CN" sz="2600" i="1" dirty="0" smtClean="0">
                          <a:latin typeface="Cambria Math"/>
                        </a:rPr>
                        <m:t>𝑛</m:t>
                      </m:r>
                      <m:r>
                        <a:rPr lang="zh-CN" altLang="en-US" sz="2600" i="1" dirty="0" smtClean="0">
                          <a:latin typeface="Cambria Math"/>
                        </a:rPr>
                        <m:t>；</m:t>
                      </m:r>
                    </m:oMath>
                  </m:oMathPara>
                </a14:m>
                <a:endParaRPr lang="zh-CN" altLang="de-DE" sz="2600" dirty="0" smtClean="0"/>
              </a:p>
              <a:p>
                <a:pPr lvl="1">
                  <a:lnSpc>
                    <a:spcPct val="80000"/>
                  </a:lnSpc>
                  <a:buNone/>
                </a:pPr>
                <a:r>
                  <a:rPr lang="zh-CN" altLang="da-DK" sz="2600" dirty="0" smtClean="0"/>
                  <a:t>   然后攻击者设法让发送者对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sz="2600" dirty="0" smtClean="0"/>
                  <a:t>签名，获得：</a:t>
                </a:r>
                <a:endParaRPr lang="zh-CN" altLang="en-US" sz="2600" i="1" dirty="0" smtClean="0"/>
              </a:p>
              <a:p>
                <a:pPr lvl="1" algn="ctr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 dirty="0" smtClean="0">
                          <a:latin typeface="Cambria Math"/>
                        </a:rPr>
                        <m:t>𝑆</m:t>
                      </m:r>
                      <m:r>
                        <a:rPr lang="zh-CN" altLang="en-US" sz="2600" i="1" dirty="0" smtClean="0">
                          <a:latin typeface="Cambria Math"/>
                        </a:rPr>
                        <m:t>＝</m:t>
                      </m:r>
                      <m:sSup>
                        <m:sSupPr>
                          <m:ctrlPr>
                            <a:rPr lang="en-US" altLang="zh-CN" sz="260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600" b="0" i="1" dirty="0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600" b="0" i="1" dirty="0" smtClean="0">
                              <a:latin typeface="Cambria Math"/>
                            </a:rPr>
                            <m:t>𝑑</m:t>
                          </m:r>
                        </m:sup>
                      </m:sSup>
                      <m:r>
                        <a:rPr lang="en-US" altLang="zh-CN" sz="2600" b="0" i="1" baseline="30000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𝑚𝑜𝑑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altLang="zh-CN" sz="2600" dirty="0" smtClean="0"/>
              </a:p>
              <a:p>
                <a:pPr lvl="1">
                  <a:lnSpc>
                    <a:spcPct val="80000"/>
                  </a:lnSpc>
                  <a:buNone/>
                </a:pPr>
                <a:r>
                  <a:rPr lang="en-US" altLang="zh-CN" sz="2600" dirty="0" smtClean="0"/>
                  <a:t>    </a:t>
                </a:r>
                <a:r>
                  <a:rPr lang="zh-CN" altLang="en-US" sz="2600" dirty="0" smtClean="0"/>
                  <a:t>攻击者计算：</a:t>
                </a:r>
                <a:endParaRPr lang="zh-CN" altLang="da-DK" sz="2600" i="1" dirty="0" smtClean="0"/>
              </a:p>
              <a:p>
                <a:pPr lvl="1" algn="ctr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600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𝒓</m:t>
                          </m:r>
                        </m:e>
                        <m:sup>
                          <m:r>
                            <a:rPr lang="en-US" altLang="zh-CN" sz="2600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600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da-DK" altLang="zh-CN" sz="26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∙</m:t>
                      </m:r>
                      <m:r>
                        <a:rPr lang="da-DK" altLang="zh-CN" sz="26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𝑺</m:t>
                      </m:r>
                      <m:r>
                        <a:rPr lang="da-DK" altLang="zh-CN" sz="26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da-DK" altLang="zh-CN" sz="26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𝒎𝒐𝒅</m:t>
                      </m:r>
                      <m:r>
                        <a:rPr lang="da-DK" altLang="zh-CN" sz="26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da-DK" altLang="zh-CN" sz="26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𝒏</m:t>
                      </m:r>
                      <m:r>
                        <a:rPr lang="zh-CN" altLang="da-DK" sz="26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＝</m:t>
                      </m:r>
                      <m:sSup>
                        <m:sSupPr>
                          <m:ctrlPr>
                            <a:rPr lang="en-US" altLang="zh-CN" sz="26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6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6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6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600" i="1" dirty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600" i="1" dirty="0">
                              <a:latin typeface="Cambria Math"/>
                            </a:rPr>
                            <m:t>𝑑</m:t>
                          </m:r>
                        </m:sup>
                      </m:sSup>
                      <m:r>
                        <a:rPr lang="da-DK" altLang="zh-CN" sz="2600" b="1" i="1" dirty="0">
                          <a:solidFill>
                            <a:schemeClr val="tx1"/>
                          </a:solidFill>
                          <a:latin typeface="Cambria Math"/>
                        </a:rPr>
                        <m:t>𝑚𝑜𝑑</m:t>
                      </m:r>
                      <m:r>
                        <a:rPr lang="da-DK" altLang="zh-CN" sz="2600" b="1" i="1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da-DK" altLang="zh-CN" sz="2600" b="1" i="1" dirty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da-DK" altLang="zh-CN" sz="2600" b="1" i="1" dirty="0">
                  <a:solidFill>
                    <a:schemeClr val="tx1"/>
                  </a:solidFill>
                  <a:latin typeface="Cambria Math"/>
                </a:endParaRPr>
              </a:p>
              <a:p>
                <a:pPr lvl="1" algn="ctr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r>
                      <a:rPr lang="zh-CN" altLang="da-DK" sz="2600" i="1" dirty="0" smtClean="0"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en-US" altLang="zh-CN" sz="26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600" i="1" dirty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sz="2600" i="1" dirty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da-DK" altLang="zh-CN" sz="2600" i="1" dirty="0" smtClean="0">
                        <a:latin typeface="Cambria Math"/>
                      </a:rPr>
                      <m:t>𝑥</m:t>
                    </m:r>
                    <m:r>
                      <a:rPr lang="da-DK" altLang="zh-CN" sz="2600" i="1" baseline="30000" dirty="0" smtClean="0">
                        <a:latin typeface="Cambria Math"/>
                      </a:rPr>
                      <m:t>𝑑</m:t>
                    </m:r>
                    <m:r>
                      <a:rPr lang="da-DK" altLang="zh-CN" sz="2600" i="1" dirty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da-DK" altLang="zh-CN" sz="26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600" b="0" i="1" dirty="0" smtClean="0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zh-CN" sz="2600" b="0" i="1" dirty="0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a-DK" altLang="zh-CN" sz="2600" i="1" dirty="0" smtClean="0">
                        <a:latin typeface="Cambria Math"/>
                      </a:rPr>
                      <m:t>𝑚𝑜𝑑</m:t>
                    </m:r>
                    <m:r>
                      <a:rPr lang="da-DK" altLang="zh-CN" sz="2600" i="1" dirty="0" smtClean="0">
                        <a:latin typeface="Cambria Math"/>
                      </a:rPr>
                      <m:t> </m:t>
                    </m:r>
                    <m:r>
                      <a:rPr lang="da-DK" altLang="zh-CN" sz="2600" i="1" dirty="0" smtClean="0">
                        <a:latin typeface="Cambria Math"/>
                      </a:rPr>
                      <m:t>𝑛</m:t>
                    </m:r>
                    <m:r>
                      <a:rPr lang="zh-CN" altLang="da-DK" sz="2600" i="1" dirty="0" smtClean="0">
                        <a:latin typeface="Cambria Math"/>
                      </a:rPr>
                      <m:t>＝</m:t>
                    </m:r>
                    <m:r>
                      <a:rPr lang="da-DK" altLang="zh-CN" sz="2600" i="1" dirty="0" smtClean="0">
                        <a:latin typeface="Cambria Math"/>
                      </a:rPr>
                      <m:t>𝐶</m:t>
                    </m:r>
                    <m:r>
                      <a:rPr lang="da-DK" altLang="zh-CN" sz="2600" i="1" baseline="30000" dirty="0" smtClean="0">
                        <a:latin typeface="Cambria Math"/>
                      </a:rPr>
                      <m:t>𝑑</m:t>
                    </m:r>
                    <m:r>
                      <a:rPr lang="da-DK" altLang="zh-CN" sz="2600" i="1" dirty="0" smtClean="0">
                        <a:latin typeface="Cambria Math"/>
                      </a:rPr>
                      <m:t> </m:t>
                    </m:r>
                    <m:r>
                      <a:rPr lang="da-DK" altLang="zh-CN" sz="2600" i="1" dirty="0" smtClean="0">
                        <a:latin typeface="Cambria Math"/>
                      </a:rPr>
                      <m:t>𝑚𝑜𝑑</m:t>
                    </m:r>
                    <m:r>
                      <a:rPr lang="da-DK" altLang="zh-CN" sz="2600" i="1" dirty="0" smtClean="0">
                        <a:latin typeface="Cambria Math"/>
                      </a:rPr>
                      <m:t> </m:t>
                    </m:r>
                    <m:r>
                      <a:rPr lang="da-DK" altLang="zh-CN" sz="2600" i="1" dirty="0" smtClean="0">
                        <a:latin typeface="Cambria Math"/>
                      </a:rPr>
                      <m:t>𝑛</m:t>
                    </m:r>
                    <m:r>
                      <a:rPr lang="zh-CN" altLang="da-DK" sz="2600" i="1" dirty="0" smtClean="0">
                        <a:latin typeface="Cambria Math"/>
                      </a:rPr>
                      <m:t>＝</m:t>
                    </m:r>
                    <m:r>
                      <a:rPr lang="da-DK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𝑴</m:t>
                    </m:r>
                  </m:oMath>
                </a14:m>
                <a:r>
                  <a:rPr lang="zh-CN" altLang="da-DK" sz="2600" dirty="0" smtClean="0"/>
                  <a:t>，</a:t>
                </a:r>
                <a:endParaRPr lang="en-US" altLang="zh-CN" sz="2600" dirty="0" smtClean="0"/>
              </a:p>
              <a:p>
                <a:pPr lvl="1" algn="ctr">
                  <a:lnSpc>
                    <a:spcPct val="80000"/>
                  </a:lnSpc>
                  <a:buNone/>
                </a:pPr>
                <a:endParaRPr lang="zh-CN" altLang="da-DK" sz="1200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US" altLang="zh-CN" sz="2600" dirty="0">
                    <a:solidFill>
                      <a:srgbClr val="FF0000"/>
                    </a:solidFill>
                    <a:latin typeface="Comic Sans MS" pitchFamily="66" charset="0"/>
                  </a:rPr>
                  <a:t>Remark</a:t>
                </a:r>
                <a:r>
                  <a:rPr lang="zh-CN" altLang="en-US" sz="2600" dirty="0"/>
                  <a:t>：</a:t>
                </a:r>
                <a:r>
                  <a:rPr lang="zh-CN" altLang="da-DK" sz="2600" b="1" dirty="0">
                    <a:solidFill>
                      <a:srgbClr val="FF00FF"/>
                    </a:solidFill>
                  </a:rPr>
                  <a:t>用户不要轻易对其他</a:t>
                </a:r>
                <a:r>
                  <a:rPr lang="zh-CN" altLang="en-US" sz="2600" b="1" dirty="0">
                    <a:solidFill>
                      <a:srgbClr val="FF00FF"/>
                    </a:solidFill>
                  </a:rPr>
                  <a:t>用户</a:t>
                </a:r>
                <a:r>
                  <a:rPr lang="zh-CN" altLang="da-DK" sz="2600" b="1" dirty="0">
                    <a:solidFill>
                      <a:srgbClr val="FF00FF"/>
                    </a:solidFill>
                  </a:rPr>
                  <a:t>提供的随机数据进行</a:t>
                </a:r>
                <a:r>
                  <a:rPr lang="zh-CN" altLang="da-DK" sz="2600" b="1" dirty="0" smtClean="0">
                    <a:solidFill>
                      <a:srgbClr val="FF00FF"/>
                    </a:solidFill>
                  </a:rPr>
                  <a:t>签名</a:t>
                </a:r>
                <a:endParaRPr lang="en-US" altLang="zh-CN" sz="2600" b="1" dirty="0">
                  <a:solidFill>
                    <a:srgbClr val="FF00FF"/>
                  </a:solidFill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zh-CN" altLang="da-DK" sz="2600" dirty="0"/>
                  <a:t>更有效的方法</a:t>
                </a:r>
                <a:r>
                  <a:rPr lang="zh-CN" altLang="en-US" sz="2600" dirty="0"/>
                  <a:t>：</a:t>
                </a:r>
                <a:r>
                  <a:rPr lang="zh-CN" altLang="da-DK" sz="2600" b="1" dirty="0">
                    <a:solidFill>
                      <a:srgbClr val="C6062F"/>
                    </a:solidFill>
                  </a:rPr>
                  <a:t>对数据的</a:t>
                </a:r>
                <a:r>
                  <a:rPr lang="en-US" altLang="zh-CN" sz="2600" b="1" dirty="0">
                    <a:solidFill>
                      <a:srgbClr val="C6062F"/>
                    </a:solidFill>
                  </a:rPr>
                  <a:t>Hash</a:t>
                </a:r>
                <a:r>
                  <a:rPr lang="zh-CN" altLang="en-US" sz="2600" b="1" dirty="0">
                    <a:solidFill>
                      <a:srgbClr val="C6062F"/>
                    </a:solidFill>
                  </a:rPr>
                  <a:t>值签名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  <a:blipFill rotWithShape="1">
                <a:blip r:embed="rId2"/>
                <a:stretch>
                  <a:fillRect l="-1259" t="-3426" b="-1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签名的攻击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H(M)</a:t>
            </a:r>
            <a:r>
              <a:rPr lang="zh-CN" altLang="en-US" dirty="0" smtClean="0"/>
              <a:t>的重要性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</p:spPr>
            <p:txBody>
              <a:bodyPr/>
              <a:lstStyle/>
              <a:p>
                <a:pPr marL="514350" indent="-514350"/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tx1"/>
                        </a:solidFill>
                        <a:latin typeface="Cambria Math"/>
                        <a:ea typeface="楷体_GB2312" pitchFamily="49" charset="-122"/>
                      </a:rPr>
                      <m:t>𝑯</m:t>
                    </m:r>
                    <m:r>
                      <a:rPr lang="en-US" altLang="zh-CN" sz="3200" b="1" i="1" dirty="0" smtClean="0">
                        <a:solidFill>
                          <a:schemeClr val="tx1"/>
                        </a:solidFill>
                        <a:latin typeface="Cambria Math"/>
                        <a:ea typeface="楷体_GB2312" pitchFamily="49" charset="-122"/>
                      </a:rPr>
                      <m:t>(</m:t>
                    </m:r>
                    <m:r>
                      <a:rPr lang="en-US" altLang="zh-CN" sz="3200" b="1" i="1" dirty="0" smtClean="0">
                        <a:solidFill>
                          <a:schemeClr val="tx1"/>
                        </a:solidFill>
                        <a:latin typeface="Cambria Math"/>
                        <a:ea typeface="楷体_GB2312" pitchFamily="49" charset="-122"/>
                      </a:rPr>
                      <m:t>𝑴</m:t>
                    </m:r>
                    <m:r>
                      <a:rPr lang="en-US" altLang="zh-CN" sz="3200" b="1" i="1" dirty="0" smtClean="0">
                        <a:solidFill>
                          <a:schemeClr val="tx1"/>
                        </a:solidFill>
                        <a:latin typeface="Cambria Math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rPr>
                  <a:t>的另一个作用</a:t>
                </a:r>
                <a:r>
                  <a:rPr lang="en-US" altLang="zh-CN" sz="3200" b="1" dirty="0" smtClean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rPr>
                  <a:t>—</a:t>
                </a:r>
                <a:r>
                  <a:rPr lang="zh-CN" altLang="en-US" sz="3200" b="1" dirty="0" smtClean="0">
                    <a:solidFill>
                      <a:srgbClr val="C6062F"/>
                    </a:solidFill>
                    <a:latin typeface="华文隶书" pitchFamily="2" charset="-122"/>
                    <a:ea typeface="华文隶书" pitchFamily="2" charset="-122"/>
                  </a:rPr>
                  <a:t>加快签名速度</a:t>
                </a:r>
                <a:endParaRPr lang="en-US" altLang="zh-CN" sz="1200" b="1" dirty="0" smtClean="0">
                  <a:latin typeface="华文隶书" pitchFamily="2" charset="-122"/>
                  <a:ea typeface="华文隶书" pitchFamily="2" charset="-122"/>
                </a:endParaRPr>
              </a:p>
              <a:p>
                <a:pPr marL="914400" lvl="1" indent="-514350"/>
                <a:r>
                  <a:rPr lang="zh-CN" altLang="en-US" sz="2800" dirty="0" smtClean="0">
                    <a:latin typeface="楷体_GB2312" pitchFamily="49" charset="-122"/>
                    <a:ea typeface="楷体_GB2312" pitchFamily="49" charset="-122"/>
                  </a:rPr>
                  <a:t>对整个消息签名，由于公钥体制速度比较慢，当消息比较长时，签名与验证过程都会相当慢</a:t>
                </a:r>
                <a:endParaRPr lang="en-US" altLang="zh-CN" sz="2800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914400" lvl="1" indent="-514350"/>
                <a:endParaRPr lang="en-US" altLang="zh-CN" sz="1200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914400" lvl="1" indent="-514350"/>
                <a:r>
                  <a:rPr lang="zh-CN" altLang="en-US" sz="2800" dirty="0" smtClean="0">
                    <a:latin typeface="楷体_GB2312" pitchFamily="49" charset="-122"/>
                    <a:ea typeface="楷体_GB2312" pitchFamily="49" charset="-122"/>
                  </a:rPr>
                  <a:t>对消息的</a:t>
                </a:r>
                <a:r>
                  <a:rPr lang="en-US" altLang="zh-CN" sz="2800" dirty="0" smtClean="0">
                    <a:latin typeface="楷体_GB2312" pitchFamily="49" charset="-122"/>
                    <a:ea typeface="楷体_GB2312" pitchFamily="49" charset="-122"/>
                  </a:rPr>
                  <a:t>Hash</a:t>
                </a:r>
                <a:r>
                  <a:rPr lang="zh-CN" altLang="en-US" sz="2800" dirty="0" smtClean="0">
                    <a:latin typeface="楷体_GB2312" pitchFamily="49" charset="-122"/>
                    <a:ea typeface="楷体_GB2312" pitchFamily="49" charset="-122"/>
                  </a:rPr>
                  <a:t>值签名，则无论消息多长，签名都只与</a:t>
                </a:r>
                <a:r>
                  <a:rPr lang="en-US" altLang="zh-CN" sz="2800" dirty="0" smtClean="0">
                    <a:latin typeface="楷体_GB2312" pitchFamily="49" charset="-122"/>
                    <a:ea typeface="楷体_GB2312" pitchFamily="49" charset="-122"/>
                  </a:rPr>
                  <a:t>Hash</a:t>
                </a:r>
                <a:r>
                  <a:rPr lang="zh-CN" altLang="en-US" sz="2800" dirty="0" smtClean="0">
                    <a:latin typeface="楷体_GB2312" pitchFamily="49" charset="-122"/>
                    <a:ea typeface="楷体_GB2312" pitchFamily="49" charset="-122"/>
                  </a:rPr>
                  <a:t>值的长度有关</a:t>
                </a:r>
                <a:endParaRPr lang="en-US" altLang="zh-CN" sz="2800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  <a:blipFill rotWithShape="1">
                <a:blip r:embed="rId2"/>
                <a:stretch>
                  <a:fillRect t="-2710" r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RSA</a:t>
            </a:r>
            <a:r>
              <a:rPr lang="zh-CN" altLang="en-US" dirty="0" smtClean="0"/>
              <a:t>签名标准</a:t>
            </a:r>
            <a:r>
              <a:rPr lang="en-US" altLang="zh-CN" dirty="0" smtClean="0"/>
              <a:t>PSS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981200" y="1371600"/>
          <a:ext cx="5721350" cy="501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Document" r:id="rId5" imgW="5389925" imgH="4749918" progId="Word.Document.8">
                  <p:embed/>
                </p:oleObj>
              </mc:Choice>
              <mc:Fallback>
                <p:oleObj name="Document" r:id="rId5" imgW="5389925" imgH="4749918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371600"/>
                        <a:ext cx="5721350" cy="5014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" y="32766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FF"/>
                </a:solidFill>
                <a:latin typeface="华文隶书" pitchFamily="2" charset="-122"/>
                <a:ea typeface="华文隶书" pitchFamily="2" charset="-122"/>
              </a:rPr>
              <a:t>PSS</a:t>
            </a:r>
            <a:r>
              <a:rPr lang="zh-CN" altLang="en-US" sz="2400" b="1" dirty="0" smtClean="0">
                <a:solidFill>
                  <a:srgbClr val="FF00FF"/>
                </a:solidFill>
                <a:latin typeface="华文隶书" pitchFamily="2" charset="-122"/>
                <a:ea typeface="华文隶书" pitchFamily="2" charset="-122"/>
              </a:rPr>
              <a:t>算法的编码操作过程</a:t>
            </a:r>
            <a:endParaRPr lang="zh-CN" altLang="en-US" sz="2400" b="1" dirty="0">
              <a:solidFill>
                <a:srgbClr val="FF00FF"/>
              </a:solidFill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EIGamal</a:t>
            </a:r>
            <a:r>
              <a:rPr lang="zh-CN" altLang="en-US" dirty="0" smtClean="0"/>
              <a:t>签名方案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</p:spPr>
            <p:txBody>
              <a:bodyPr/>
              <a:lstStyle/>
              <a:p>
                <a:r>
                  <a:rPr lang="en-US" altLang="zh-CN" b="1" dirty="0" smtClean="0">
                    <a:solidFill>
                      <a:srgbClr val="FF00FF"/>
                    </a:solidFill>
                    <a:latin typeface="楷体_GB2312" pitchFamily="49" charset="-122"/>
                    <a:ea typeface="楷体_GB2312" pitchFamily="49" charset="-122"/>
                  </a:rPr>
                  <a:t>ElGamal</a:t>
                </a:r>
                <a:r>
                  <a:rPr lang="zh-CN" altLang="en-US" b="1" dirty="0" smtClean="0">
                    <a:solidFill>
                      <a:srgbClr val="FF00FF"/>
                    </a:solidFill>
                    <a:latin typeface="楷体_GB2312" pitchFamily="49" charset="-122"/>
                    <a:ea typeface="楷体_GB2312" pitchFamily="49" charset="-122"/>
                  </a:rPr>
                  <a:t>数字签名方案由</a:t>
                </a:r>
                <a:r>
                  <a:rPr lang="en-US" altLang="zh-CN" dirty="0" err="1" smtClean="0">
                    <a:latin typeface="楷体_GB2312" pitchFamily="49" charset="-122"/>
                    <a:ea typeface="楷体_GB2312" pitchFamily="49" charset="-122"/>
                  </a:rPr>
                  <a:t>T.ElGamal</a:t>
                </a:r>
                <a:r>
                  <a:rPr lang="zh-CN" altLang="en-US" dirty="0" smtClean="0">
                    <a:latin typeface="楷体_GB2312" pitchFamily="49" charset="-122"/>
                    <a:ea typeface="楷体_GB2312" pitchFamily="49" charset="-122"/>
                  </a:rPr>
                  <a:t>在</a:t>
                </a:r>
                <a:r>
                  <a:rPr lang="en-US" altLang="zh-CN" dirty="0" smtClean="0">
                    <a:latin typeface="楷体_GB2312" pitchFamily="49" charset="-122"/>
                    <a:ea typeface="楷体_GB2312" pitchFamily="49" charset="-122"/>
                  </a:rPr>
                  <a:t>1985</a:t>
                </a:r>
                <a:r>
                  <a:rPr lang="zh-CN" altLang="en-US" dirty="0" smtClean="0">
                    <a:latin typeface="楷体_GB2312" pitchFamily="49" charset="-122"/>
                    <a:ea typeface="楷体_GB2312" pitchFamily="49" charset="-122"/>
                  </a:rPr>
                  <a:t>年提出</a:t>
                </a:r>
                <a:endParaRPr lang="en-US" altLang="zh-CN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b="1" dirty="0" smtClean="0">
                    <a:solidFill>
                      <a:srgbClr val="692AA2"/>
                    </a:solidFill>
                    <a:latin typeface="Tahoma" pitchFamily="34" charset="0"/>
                  </a:rPr>
                  <a:t>签名过程：</a:t>
                </a:r>
              </a:p>
              <a:p>
                <a:pPr marL="914400" lvl="1" indent="-514350">
                  <a:lnSpc>
                    <a:spcPct val="11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系统初始化过程：</a:t>
                </a:r>
                <a:r>
                  <a:rPr lang="zh-CN" altLang="en-US" dirty="0" smtClean="0">
                    <a:latin typeface="Tahoma" pitchFamily="34" charset="0"/>
                  </a:rPr>
                  <a:t>公钥为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err="1" smtClean="0">
                        <a:latin typeface="Cambria Math"/>
                      </a:rPr>
                      <m:t>𝑝</m:t>
                    </m:r>
                    <m:r>
                      <a:rPr lang="en-US" altLang="zh-CN" b="0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𝑔</m:t>
                    </m:r>
                    <m:r>
                      <a:rPr lang="en-US" altLang="zh-CN" b="0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𝑦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Tahoma" pitchFamily="34" charset="0"/>
                  </a:rPr>
                  <a:t>，</a:t>
                </a:r>
                <a:r>
                  <a:rPr lang="zh-CN" altLang="en-US" dirty="0" smtClean="0">
                    <a:latin typeface="Tahoma" pitchFamily="34" charset="0"/>
                  </a:rPr>
                  <a:t>私钥为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 (1≤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latin typeface="Cambria Math"/>
                      </a:rPr>
                      <m:t>−1)</m:t>
                    </m:r>
                  </m:oMath>
                </a14:m>
                <a:r>
                  <a:rPr lang="en-US" altLang="zh-CN" dirty="0" smtClean="0">
                    <a:latin typeface="Tahoma" pitchFamily="34" charset="0"/>
                  </a:rPr>
                  <a:t>，</a:t>
                </a:r>
                <a:r>
                  <a:rPr lang="zh-CN" altLang="en-US" dirty="0" smtClean="0">
                    <a:latin typeface="Tahoma" pitchFamily="34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𝒈</m:t>
                    </m:r>
                    <m:r>
                      <a:rPr lang="en-US" altLang="zh-CN" b="1" i="1" baseline="30000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b="1" i="1" baseline="30000" dirty="0" smtClean="0">
                        <a:solidFill>
                          <a:srgbClr val="FF0000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b="1" i="1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𝒎𝒐𝒅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𝒑</m:t>
                    </m:r>
                  </m:oMath>
                </a14:m>
                <a:endParaRPr lang="zh-CN" altLang="en-US" b="1" dirty="0" smtClean="0">
                  <a:solidFill>
                    <a:srgbClr val="FF0000"/>
                  </a:solidFill>
                  <a:latin typeface="Tahoma" pitchFamily="34" charset="0"/>
                </a:endParaRPr>
              </a:p>
              <a:p>
                <a:pPr marL="914400" lvl="1" indent="-514350">
                  <a:lnSpc>
                    <a:spcPct val="11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签名</a:t>
                </a:r>
                <a:r>
                  <a:rPr lang="zh-CN" altLang="en-US" b="1" dirty="0">
                    <a:solidFill>
                      <a:srgbClr val="FF00FF"/>
                    </a:solidFill>
                    <a:latin typeface="Tahoma" pitchFamily="34" charset="0"/>
                  </a:rPr>
                  <a:t>过程：</a:t>
                </a:r>
                <a:r>
                  <a:rPr lang="zh-CN" altLang="en-US" dirty="0" smtClean="0">
                    <a:latin typeface="Tahoma" pitchFamily="34" charset="0"/>
                  </a:rPr>
                  <a:t>给定消息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签名者如下计算：</a:t>
                </a:r>
              </a:p>
              <a:p>
                <a:pPr lvl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dirty="0" smtClean="0">
                    <a:latin typeface="Tahoma" pitchFamily="34" charset="0"/>
                  </a:rPr>
                  <a:t>    ①选择随机数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b="0" i="1" dirty="0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zh-CN" altLang="en-US" i="1" dirty="0" smtClean="0">
                        <a:latin typeface="Cambria Math"/>
                      </a:rPr>
                      <m:t>－</m:t>
                    </m:r>
                    <m:r>
                      <a:rPr lang="en-US" altLang="zh-CN" i="1" dirty="0" smtClean="0">
                        <a:latin typeface="Cambria Math"/>
                      </a:rPr>
                      <m:t>1)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互素；</a:t>
                </a:r>
              </a:p>
              <a:p>
                <a:pPr lvl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dirty="0" smtClean="0">
                    <a:latin typeface="Tahoma" pitchFamily="34" charset="0"/>
                  </a:rPr>
                  <a:t>    ②首先计算消息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的哈希值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，然后计算</a:t>
                </a:r>
                <a:r>
                  <a:rPr lang="en-US" altLang="zh-CN" dirty="0" smtClean="0">
                    <a:latin typeface="Tahoma" pitchFamily="34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i="1" dirty="0" smtClean="0">
                    <a:solidFill>
                      <a:schemeClr val="accent2"/>
                    </a:solidFill>
                    <a:latin typeface="Tahoma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𝑟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𝑔</m:t>
                    </m:r>
                    <m:r>
                      <a:rPr lang="en-US" altLang="zh-CN" i="1" baseline="30000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𝑝</m:t>
                    </m:r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；</m:t>
                    </m:r>
                  </m:oMath>
                </a14:m>
                <a:endParaRPr lang="zh-CN" altLang="en-US" dirty="0" smtClean="0">
                  <a:solidFill>
                    <a:srgbClr val="FF0000"/>
                  </a:solidFill>
                  <a:latin typeface="Tahoma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                    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=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</m:d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i="1" dirty="0" err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𝑥𝑟</m:t>
                          </m:r>
                        </m:e>
                      </m:d>
                      <m:sSup>
                        <m:sSup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p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𝑚𝑜𝑑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𝑝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－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1) </m:t>
                      </m:r>
                    </m:oMath>
                  </m:oMathPara>
                </a14:m>
                <a:endParaRPr lang="zh-CN" altLang="en-US" dirty="0" smtClean="0">
                  <a:solidFill>
                    <a:schemeClr val="accent2"/>
                  </a:solidFill>
                  <a:latin typeface="Tahoma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dirty="0" smtClean="0">
                    <a:latin typeface="Tahoma" pitchFamily="34" charset="0"/>
                  </a:rPr>
                  <a:t>    ③ 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作为签名，与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一起发送给接收方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  <a:blipFill rotWithShape="1">
                <a:blip r:embed="rId2"/>
                <a:stretch>
                  <a:fillRect l="-1259" t="-1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81400"/>
                <a:ext cx="8229600" cy="2743200"/>
              </a:xfrm>
            </p:spPr>
            <p:txBody>
              <a:bodyPr/>
              <a:lstStyle/>
              <a:p>
                <a:pPr marL="914400" lvl="1" indent="-514350">
                  <a:lnSpc>
                    <a:spcPct val="110000"/>
                  </a:lnSpc>
                  <a:buFont typeface="+mj-lt"/>
                  <a:buAutoNum type="arabicPeriod" startAt="3"/>
                </a:pPr>
                <a:r>
                  <a:rPr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验证签名过程</a:t>
                </a:r>
                <a:r>
                  <a:rPr lang="en-US" altLang="zh-CN" dirty="0" smtClean="0">
                    <a:latin typeface="Tahoma" pitchFamily="34" charset="0"/>
                  </a:rPr>
                  <a:t>:</a:t>
                </a:r>
                <a:r>
                  <a:rPr lang="zh-CN" altLang="en-US" dirty="0" smtClean="0">
                    <a:latin typeface="Tahoma" pitchFamily="34" charset="0"/>
                  </a:rPr>
                  <a:t>接收方收到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与其签名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en-US" altLang="zh-CN" b="0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后：</a:t>
                </a:r>
              </a:p>
              <a:p>
                <a:pPr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dirty="0" smtClean="0">
                    <a:latin typeface="Tahoma" pitchFamily="34" charset="0"/>
                  </a:rPr>
                  <a:t>        ① 计算消息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的</a:t>
                </a:r>
                <a:r>
                  <a:rPr lang="en-US" altLang="zh-CN" dirty="0" smtClean="0">
                    <a:latin typeface="Tahoma" pitchFamily="34" charset="0"/>
                  </a:rPr>
                  <a:t>Hash</a:t>
                </a:r>
                <a:r>
                  <a:rPr lang="zh-CN" altLang="en-US" dirty="0" smtClean="0">
                    <a:latin typeface="Tahoma" pitchFamily="34" charset="0"/>
                  </a:rPr>
                  <a:t>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；</a:t>
                </a:r>
              </a:p>
              <a:p>
                <a:pPr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dirty="0" smtClean="0">
                    <a:latin typeface="Tahoma" pitchFamily="34" charset="0"/>
                  </a:rPr>
                  <a:t>        ② 验证公式 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  <a:sym typeface="Symbol" pitchFamily="18" charset="2"/>
                        </a:rPr>
                        <m:t>𝒚</m:t>
                      </m:r>
                      <m:r>
                        <a:rPr lang="en-US" altLang="zh-CN" b="1" i="1" baseline="30000" dirty="0" err="1" smtClean="0">
                          <a:solidFill>
                            <a:srgbClr val="FF0000"/>
                          </a:solidFill>
                          <a:latin typeface="Cambria Math"/>
                          <a:sym typeface="Symbol" pitchFamily="18" charset="2"/>
                        </a:rPr>
                        <m:t>𝒓</m:t>
                      </m:r>
                      <m:r>
                        <a:rPr lang="en-US" altLang="zh-CN" b="1" i="1" dirty="0" err="1" smtClean="0">
                          <a:solidFill>
                            <a:srgbClr val="FF0000"/>
                          </a:solidFill>
                          <a:latin typeface="Cambria Math"/>
                          <a:sym typeface="Symbol" pitchFamily="18" charset="2"/>
                        </a:rPr>
                        <m:t>𝒓</m:t>
                      </m:r>
                      <m:r>
                        <a:rPr lang="en-US" altLang="zh-CN" b="1" i="1" baseline="30000" dirty="0" smtClean="0">
                          <a:solidFill>
                            <a:srgbClr val="FF0000"/>
                          </a:solidFill>
                          <a:latin typeface="Cambria Math"/>
                          <a:sym typeface="Symbol" pitchFamily="18" charset="2"/>
                        </a:rPr>
                        <m:t>𝒔</m:t>
                      </m:r>
                      <m:r>
                        <a:rPr lang="zh-CN" altLang="en-US" b="1" i="1" dirty="0" smtClean="0">
                          <a:solidFill>
                            <a:srgbClr val="FF0000"/>
                          </a:solidFill>
                          <a:latin typeface="Cambria Math"/>
                          <a:sym typeface="Symbol" pitchFamily="18" charset="2"/>
                        </a:rPr>
                        <m:t>＝</m:t>
                      </m:r>
                      <m:sSup>
                        <m:sSupPr>
                          <m:ctrlP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  <a:sym typeface="Symbol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  <a:sym typeface="Symbol" pitchFamily="18" charset="2"/>
                            </a:rPr>
                            <m:t>𝑯</m:t>
                          </m:r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  <a:sym typeface="Symbol" pitchFamily="18" charset="2"/>
                            </a:rPr>
                            <m:t>(</m:t>
                          </m:r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  <a:sym typeface="Symbol" pitchFamily="18" charset="2"/>
                            </a:rPr>
                            <m:t>𝑴</m:t>
                          </m:r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  <a:sym typeface="Symbol" pitchFamily="18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  <a:sym typeface="Symbol" pitchFamily="18" charset="2"/>
                        </a:rPr>
                        <m:t>𝒎𝒐𝒅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  <a:sym typeface="Symbol" pitchFamily="18" charset="2"/>
                        </a:rPr>
                        <m:t>𝒑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  <a:sym typeface="Symbol" pitchFamily="18" charset="2"/>
                        </a:rPr>
                        <m:t> </m:t>
                      </m:r>
                    </m:oMath>
                  </m:oMathPara>
                </a14:m>
                <a:endParaRPr lang="en-US" altLang="zh-CN" b="1" dirty="0" smtClean="0">
                  <a:solidFill>
                    <a:srgbClr val="FF0000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 smtClean="0">
                    <a:latin typeface="Tahoma" pitchFamily="34" charset="0"/>
                    <a:sym typeface="Symbol" pitchFamily="18" charset="2"/>
                  </a:rPr>
                  <a:t>     成立则确认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400" i="1" dirty="0" smtClean="0">
                        <a:latin typeface="Cambria Math"/>
                        <a:sym typeface="Symbol" pitchFamily="18" charset="2"/>
                      </a:rPr>
                      <m:t>𝑟</m:t>
                    </m:r>
                    <m:r>
                      <a:rPr lang="en-US" altLang="zh-CN" sz="2400" b="0" i="1" dirty="0" smtClean="0">
                        <a:latin typeface="Cambria Math"/>
                        <a:sym typeface="Symbol" pitchFamily="18" charset="2"/>
                      </a:rPr>
                      <m:t>,</m:t>
                    </m:r>
                    <m:r>
                      <a:rPr lang="en-US" altLang="zh-CN" sz="2400" i="1" dirty="0" smtClean="0">
                        <a:latin typeface="Cambria Math"/>
                        <a:sym typeface="Symbol" pitchFamily="18" charset="2"/>
                      </a:rPr>
                      <m:t>𝑠</m:t>
                    </m:r>
                    <m:r>
                      <a:rPr lang="en-US" altLang="zh-CN" sz="2400" i="1" dirty="0" smtClean="0">
                        <a:latin typeface="Cambria Math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Tahoma" pitchFamily="34" charset="0"/>
                    <a:sym typeface="Symbol" pitchFamily="18" charset="2"/>
                  </a:rPr>
                  <a:t>为有效签名，否则认为签名是伪造的</a:t>
                </a:r>
                <a:endParaRPr lang="en-US" altLang="zh-CN" sz="2400" dirty="0" smtClean="0">
                  <a:latin typeface="Tahoma" pitchFamily="34" charset="0"/>
                  <a:sym typeface="Symbol" pitchFamily="18" charset="2"/>
                </a:endParaRPr>
              </a:p>
              <a:p>
                <a:pPr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400" dirty="0" smtClean="0">
                  <a:latin typeface="Tahoma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81400"/>
                <a:ext cx="8229600" cy="2743200"/>
              </a:xfrm>
              <a:blipFill rotWithShape="1">
                <a:blip r:embed="rId2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7" name="图片 6" descr="图片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5" y="152400"/>
            <a:ext cx="9085715" cy="34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问题的提出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057400"/>
            <a:ext cx="2286000" cy="3146612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240478"/>
            <a:ext cx="2105891" cy="2895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1905000"/>
            <a:ext cx="3429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FF"/>
                </a:solidFill>
                <a:latin typeface="方正舒体" pitchFamily="2" charset="-122"/>
                <a:ea typeface="方正舒体" pitchFamily="2" charset="-122"/>
              </a:rPr>
              <a:t>手写</a:t>
            </a:r>
            <a:r>
              <a:rPr lang="zh-CN" altLang="en-US" sz="2400" dirty="0" smtClean="0">
                <a:solidFill>
                  <a:srgbClr val="FF00FF"/>
                </a:solidFill>
                <a:latin typeface="方正舒体" pitchFamily="2" charset="-122"/>
                <a:ea typeface="方正舒体" pitchFamily="2" charset="-122"/>
              </a:rPr>
              <a:t>签名</a:t>
            </a:r>
            <a:r>
              <a:rPr lang="en-US" altLang="zh-CN" sz="2400" dirty="0" smtClean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传统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的确认方式，如书信、签约、支付、批复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等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2400" dirty="0">
              <a:ea typeface="楷体_GB2312" pitchFamily="49" charset="-122"/>
            </a:endParaRPr>
          </a:p>
          <a:p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在网络时代，人们通过网络支付费用、买卖股票，为了保证网上商务活动的安全，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需要一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个很重要的安全机制</a:t>
            </a:r>
            <a:r>
              <a:rPr lang="zh-CN" altLang="en-US" sz="2400" dirty="0">
                <a:ea typeface="楷体_GB2312" pitchFamily="49" charset="-122"/>
              </a:rPr>
              <a:t>——</a:t>
            </a:r>
            <a:r>
              <a:rPr lang="zh-CN" altLang="en-US" sz="4400" b="1" dirty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数字签名</a:t>
            </a:r>
            <a:endParaRPr lang="zh-CN" altLang="en-US" sz="4400" dirty="0">
              <a:latin typeface="华文琥珀" pitchFamily="2" charset="-122"/>
              <a:ea typeface="华文琥珀" pitchFamily="2" charset="-122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18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zh-CN" b="1" dirty="0" err="1" smtClean="0">
                    <a:solidFill>
                      <a:srgbClr val="FF0000"/>
                    </a:solidFill>
                    <a:latin typeface="Tahoma" pitchFamily="34" charset="0"/>
                  </a:rPr>
                  <a:t>ElGamal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数字签名算法安全性</a:t>
                </a:r>
              </a:p>
              <a:p>
                <a:pPr marL="914400" lvl="1" indent="-514350">
                  <a:lnSpc>
                    <a:spcPct val="11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</a:rPr>
                  <a:t>非确定性</a:t>
                </a:r>
                <a:r>
                  <a:rPr lang="zh-CN" altLang="en-US" sz="2600" dirty="0" smtClean="0">
                    <a:latin typeface="Tahoma" pitchFamily="34" charset="0"/>
                  </a:rPr>
                  <a:t>数字签名算法，同一消息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sz="2600" dirty="0" smtClean="0">
                    <a:latin typeface="Tahoma" pitchFamily="34" charset="0"/>
                  </a:rPr>
                  <a:t>的签名依赖于随机数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</m:oMath>
                </a14:m>
                <a:endParaRPr lang="en-US" altLang="zh-CN" sz="2600" b="1" dirty="0" smtClean="0">
                  <a:latin typeface="Tahoma" pitchFamily="34" charset="0"/>
                </a:endParaRPr>
              </a:p>
              <a:p>
                <a:pPr marL="914400" lvl="1" indent="-514350">
                  <a:lnSpc>
                    <a:spcPct val="11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zh-CN" altLang="en-US" sz="2600" dirty="0" smtClean="0">
                  <a:latin typeface="Tahoma" pitchFamily="34" charset="0"/>
                </a:endParaRPr>
              </a:p>
              <a:p>
                <a:pPr marL="914400" lvl="1" indent="-514350">
                  <a:lnSpc>
                    <a:spcPct val="11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2600" b="1" smtClean="0">
                    <a:solidFill>
                      <a:srgbClr val="FF00FF"/>
                    </a:solidFill>
                    <a:latin typeface="Tahoma" pitchFamily="34" charset="0"/>
                    <a:sym typeface="Symbol" pitchFamily="18" charset="2"/>
                  </a:rPr>
                  <a:t>安全性基于</a:t>
                </a:r>
                <a:r>
                  <a:rPr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  <a:sym typeface="Symbol" pitchFamily="18" charset="2"/>
                  </a:rPr>
                  <a:t>有限域上计算离散对数的困难性</a:t>
                </a:r>
                <a:endParaRPr lang="en-US" altLang="zh-CN" sz="2600" b="1" dirty="0" smtClean="0">
                  <a:solidFill>
                    <a:srgbClr val="FF00FF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914400" lvl="1" indent="-514350">
                  <a:lnSpc>
                    <a:spcPct val="11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zh-CN" altLang="en-US" sz="2600" b="1" dirty="0" smtClean="0">
                  <a:solidFill>
                    <a:srgbClr val="FF00FF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914400" lvl="1" indent="-514350">
                  <a:lnSpc>
                    <a:spcPct val="11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  <a:sym typeface="Symbol" pitchFamily="18" charset="2"/>
                  </a:rPr>
                  <a:t>随机数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  <a:sym typeface="Symbol" pitchFamily="18" charset="2"/>
                  </a:rPr>
                  <a:t>不能被泄露</a:t>
                </a:r>
                <a:r>
                  <a:rPr lang="en-US" altLang="zh-CN" sz="2600" b="1" dirty="0" smtClean="0">
                    <a:solidFill>
                      <a:srgbClr val="FF00FF"/>
                    </a:solidFill>
                    <a:latin typeface="Tahoma" pitchFamily="34" charset="0"/>
                    <a:sym typeface="Symbol" pitchFamily="18" charset="2"/>
                  </a:rPr>
                  <a:t>(</a:t>
                </a:r>
                <a:r>
                  <a:rPr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  <a:sym typeface="Symbol" pitchFamily="18" charset="2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600" b="1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  <a:sym typeface="Symbol" pitchFamily="18" charset="2"/>
                  </a:rPr>
                  <a:t>可以计算</a:t>
                </a:r>
                <a14:m>
                  <m:oMath xmlns:m="http://schemas.openxmlformats.org/officeDocument/2006/math">
                    <m:r>
                      <a:rPr lang="en-US" altLang="zh-CN" sz="2600" b="1" dirty="0">
                        <a:solidFill>
                          <a:srgbClr val="FF00FF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CN" sz="2600" b="1" dirty="0" smtClean="0">
                    <a:solidFill>
                      <a:srgbClr val="FF00FF"/>
                    </a:solidFill>
                    <a:latin typeface="Tahoma" pitchFamily="34" charset="0"/>
                    <a:sym typeface="Symbol" pitchFamily="18" charset="2"/>
                  </a:rPr>
                  <a:t>)</a:t>
                </a:r>
              </a:p>
              <a:p>
                <a:pPr marL="914400" lvl="1" indent="-514350">
                  <a:lnSpc>
                    <a:spcPct val="11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zh-CN" altLang="en-US" sz="2600" b="1" dirty="0" smtClean="0">
                  <a:solidFill>
                    <a:srgbClr val="FF00FF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914400" lvl="1" indent="-514350">
                  <a:lnSpc>
                    <a:spcPct val="11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  <a:sym typeface="Symbol" pitchFamily="18" charset="2"/>
                  </a:rPr>
                  <a:t>随机数</a:t>
                </a:r>
                <a14:m>
                  <m:oMath xmlns:m="http://schemas.openxmlformats.org/officeDocument/2006/math">
                    <m:r>
                      <a:rPr lang="en-US" altLang="zh-CN" sz="2600" b="1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  <a:sym typeface="Symbol" pitchFamily="18" charset="2"/>
                  </a:rPr>
                  <a:t>不能被重复使用（泄露</a:t>
                </a:r>
                <a14:m>
                  <m:oMath xmlns:m="http://schemas.openxmlformats.org/officeDocument/2006/math">
                    <m:r>
                      <a:rPr lang="en-US" altLang="zh-CN" sz="2600" b="1" dirty="0">
                        <a:solidFill>
                          <a:srgbClr val="FF00FF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600" b="1" i="1" dirty="0">
                        <a:solidFill>
                          <a:srgbClr val="FF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  <a:sym typeface="Symbol" pitchFamily="18" charset="2"/>
                  </a:rPr>
                  <a:t>）</a:t>
                </a:r>
                <a:endParaRPr lang="zh-CN" altLang="en-US" sz="2600" b="1" dirty="0" smtClean="0">
                  <a:solidFill>
                    <a:srgbClr val="FF00FF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2"/>
                <a:stretch>
                  <a:fillRect l="-1259" t="-1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Schnorr</a:t>
            </a:r>
            <a:r>
              <a:rPr lang="zh-CN" altLang="en-US" dirty="0" smtClean="0"/>
              <a:t>签名方案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8229600" cy="45720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初始化过程</a:t>
                </a:r>
                <a:r>
                  <a:rPr lang="zh-CN" altLang="en-US" sz="2400" dirty="0" smtClean="0"/>
                  <a:t>同</a:t>
                </a:r>
                <a:r>
                  <a:rPr lang="en-US" altLang="zh-CN" sz="2400" dirty="0" err="1" smtClean="0"/>
                  <a:t>EIgamal</a:t>
                </a:r>
                <a:endParaRPr lang="en-US" altLang="zh-CN" sz="2400" dirty="0" smtClean="0"/>
              </a:p>
              <a:p>
                <a:pPr>
                  <a:lnSpc>
                    <a:spcPct val="90000"/>
                  </a:lnSpc>
                </a:pP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签名过程：</a:t>
                </a:r>
                <a:r>
                  <a:rPr lang="zh-CN" altLang="en-US" sz="2400" dirty="0" smtClean="0"/>
                  <a:t>对消息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sz="2400" dirty="0" smtClean="0"/>
                  <a:t>，做下述运算：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/>
                  <a:t>任选一随机数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i="1" dirty="0" smtClean="0"/>
                  <a:t>，</a:t>
                </a:r>
                <a:r>
                  <a:rPr lang="zh-CN" altLang="en-US" dirty="0" smtClean="0">
                    <a:ea typeface="+mn-ea"/>
                    <a:cs typeface="+mn-cs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  <a:ea typeface="+mn-ea"/>
                        <a:cs typeface="+mn-cs"/>
                      </a:rPr>
                      <m:t>签名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(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𝒆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𝒔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b="1" i="1" dirty="0" smtClean="0">
                  <a:solidFill>
                    <a:srgbClr val="FF0000"/>
                  </a:solidFill>
                </a:endParaRPr>
              </a:p>
              <a:p>
                <a:pPr lvl="2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𝑟</m:t>
                    </m:r>
                    <m:r>
                      <a:rPr lang="en-US" altLang="zh-CN" sz="2400" i="1" dirty="0" smtClean="0">
                        <a:latin typeface="Cambria Math"/>
                      </a:rPr>
                      <m:t> ≡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𝑔</m:t>
                    </m:r>
                    <m:r>
                      <a:rPr lang="en-US" altLang="zh-CN" sz="2400" i="1" baseline="30000" dirty="0" err="1" smtClean="0">
                        <a:latin typeface="Cambria Math"/>
                      </a:rPr>
                      <m:t>𝑘</m:t>
                    </m:r>
                    <m:r>
                      <a:rPr lang="en-US" altLang="zh-CN" sz="2400" i="1" baseline="30000" dirty="0" smtClean="0">
                        <a:latin typeface="Cambria Math"/>
                      </a:rPr>
                      <m:t>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400" i="1" dirty="0" smtClean="0">
                        <a:latin typeface="Cambria Math"/>
                      </a:rPr>
                      <m:t>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𝑝</m:t>
                    </m:r>
                  </m:oMath>
                </a14:m>
                <a:endParaRPr lang="en-US" altLang="zh-CN" sz="2400" i="1" dirty="0" smtClean="0"/>
              </a:p>
              <a:p>
                <a:pPr lvl="2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𝑒</m:t>
                    </m:r>
                    <m:r>
                      <a:rPr lang="en-US" altLang="zh-CN" sz="2400" i="1" dirty="0" smtClean="0">
                        <a:latin typeface="Cambria Math"/>
                      </a:rPr>
                      <m:t> =</m:t>
                    </m:r>
                    <m:r>
                      <a:rPr lang="en-US" altLang="zh-CN" sz="2400" i="1" dirty="0" smtClean="0">
                        <a:latin typeface="Cambria Math"/>
                      </a:rPr>
                      <m:t>𝐻</m:t>
                    </m:r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smtClean="0">
                        <a:latin typeface="Cambria Math"/>
                      </a:rPr>
                      <m:t>𝑟</m:t>
                    </m:r>
                    <m:r>
                      <a:rPr lang="en-US" altLang="zh-CN" sz="2400" i="1" dirty="0" smtClean="0">
                        <a:latin typeface="Cambria Math"/>
                      </a:rPr>
                      <m:t>||</m:t>
                    </m:r>
                    <m:r>
                      <a:rPr lang="en-US" altLang="zh-CN" sz="2400" i="1" dirty="0" smtClean="0">
                        <a:latin typeface="Cambria Math"/>
                      </a:rPr>
                      <m:t>𝑀</m:t>
                    </m:r>
                    <m:r>
                      <a:rPr lang="en-US" altLang="zh-CN" sz="24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400" i="1" dirty="0" smtClean="0"/>
              </a:p>
              <a:p>
                <a:pPr lvl="2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𝑠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=</m:t>
                    </m:r>
                    <m:r>
                      <a:rPr lang="en-US" altLang="zh-CN" sz="2400" i="1" dirty="0" smtClean="0">
                        <a:latin typeface="Cambria Math"/>
                      </a:rPr>
                      <m:t>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𝑘</m:t>
                    </m:r>
                    <m:r>
                      <a:rPr lang="en-US" altLang="zh-CN" sz="2400" i="1" dirty="0" smtClean="0">
                        <a:latin typeface="Cambria Math"/>
                      </a:rPr>
                      <m:t>−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𝑥𝑒</m:t>
                    </m:r>
                    <m:r>
                      <a:rPr lang="en-US" altLang="zh-CN" sz="2400" i="1" dirty="0" smtClean="0">
                        <a:latin typeface="Cambria Math"/>
                      </a:rPr>
                      <m:t>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400" i="1" dirty="0" smtClean="0">
                        <a:latin typeface="Cambria Math"/>
                      </a:rPr>
                      <m:t>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𝑞</m:t>
                    </m:r>
                  </m:oMath>
                </a14:m>
                <a:endParaRPr lang="zh-CN" altLang="en-US" sz="2400" dirty="0" smtClean="0"/>
              </a:p>
              <a:p>
                <a:pPr>
                  <a:lnSpc>
                    <a:spcPct val="90000"/>
                  </a:lnSpc>
                </a:pP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验证签名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：</m:t>
                    </m:r>
                    <m:r>
                      <a:rPr lang="en-US" altLang="zh-CN" sz="2400" i="1" dirty="0" smtClean="0">
                        <a:latin typeface="Cambria Math"/>
                      </a:rPr>
                      <m:t> (</m:t>
                    </m:r>
                    <m:r>
                      <a:rPr lang="en-US" altLang="zh-CN" sz="2400" i="1" dirty="0" smtClean="0">
                        <a:latin typeface="Cambria Math"/>
                      </a:rPr>
                      <m:t>𝑒</m:t>
                    </m:r>
                    <m:r>
                      <a:rPr lang="en-US" altLang="zh-CN" sz="2400" i="1" dirty="0" smtClean="0">
                        <a:latin typeface="Cambria Math"/>
                      </a:rPr>
                      <m:t>,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𝑠</m:t>
                    </m:r>
                    <m:r>
                      <a:rPr lang="en-US" altLang="zh-CN" sz="24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400" dirty="0" smtClean="0"/>
              </a:p>
              <a:p>
                <a:pPr lvl="2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𝑟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smtClean="0">
                        <a:latin typeface="Cambria Math"/>
                      </a:rPr>
                      <m:t>≡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𝑔</m:t>
                    </m:r>
                    <m:r>
                      <a:rPr lang="en-US" altLang="zh-CN" sz="2400" i="1" baseline="30000" dirty="0" err="1" smtClean="0">
                        <a:latin typeface="Cambria Math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𝑦</m:t>
                    </m:r>
                    <m:r>
                      <a:rPr lang="en-US" altLang="zh-CN" sz="2400" i="1" baseline="30000" dirty="0" err="1" smtClean="0">
                        <a:latin typeface="Cambria Math"/>
                      </a:rPr>
                      <m:t>𝑒</m:t>
                    </m:r>
                    <m:r>
                      <a:rPr lang="en-US" altLang="zh-CN" sz="2400" i="1" dirty="0" smtClean="0">
                        <a:latin typeface="Cambria Math"/>
                      </a:rPr>
                      <m:t>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400" i="1" dirty="0" smtClean="0">
                        <a:latin typeface="Cambria Math"/>
                      </a:rPr>
                      <m:t>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sz="2400" i="1" dirty="0" smtClean="0"/>
                  <a:t>，</a:t>
                </a:r>
                <a:r>
                  <a:rPr lang="zh-CN" altLang="en-US" sz="2400" dirty="0" smtClean="0"/>
                  <a:t>而后计算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𝐻</m:t>
                    </m:r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smtClean="0">
                        <a:latin typeface="Cambria Math"/>
                      </a:rPr>
                      <m:t>𝑟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smtClean="0">
                        <a:latin typeface="Cambria Math"/>
                      </a:rPr>
                      <m:t>||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𝑀</m:t>
                    </m:r>
                    <m:r>
                      <a:rPr lang="en-US" altLang="zh-CN" sz="2400" i="1" dirty="0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2400" dirty="0" smtClean="0"/>
              </a:p>
              <a:p>
                <a:pPr lvl="2">
                  <a:lnSpc>
                    <a:spcPct val="90000"/>
                  </a:lnSpc>
                </a:pPr>
                <a:r>
                  <a:rPr lang="zh-CN" altLang="en-US" sz="2400" dirty="0" smtClean="0"/>
                  <a:t>验证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𝐻</m:t>
                    </m:r>
                    <m:r>
                      <a:rPr lang="en-US" altLang="zh-CN" sz="2400" i="1" dirty="0" smtClean="0">
                        <a:latin typeface="Cambria Math"/>
                      </a:rPr>
                      <m:t>(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𝑟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smtClean="0">
                        <a:latin typeface="Cambria Math"/>
                      </a:rPr>
                      <m:t>||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𝑀</m:t>
                    </m:r>
                    <m:r>
                      <a:rPr lang="en-US" altLang="zh-CN" sz="2400" i="1" dirty="0" smtClean="0">
                        <a:latin typeface="Cambria Math"/>
                      </a:rPr>
                      <m:t>) =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𝑒</m:t>
                    </m:r>
                    <m:r>
                      <a:rPr lang="en-US" altLang="zh-CN" sz="240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sz="2400" dirty="0" smtClean="0"/>
              </a:p>
              <a:p>
                <a:pPr lvl="2">
                  <a:lnSpc>
                    <a:spcPct val="90000"/>
                  </a:lnSpc>
                </a:pPr>
                <a:endParaRPr lang="en-US" altLang="zh-CN" sz="24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zh-CN" b="1" dirty="0" smtClean="0">
                    <a:solidFill>
                      <a:srgbClr val="FF00FF"/>
                    </a:solidFill>
                    <a:latin typeface="Comic Sans MS" pitchFamily="66" charset="0"/>
                  </a:rPr>
                  <a:t>Remark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solidFill>
                          <a:srgbClr val="FF00FF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b="1">
                    <a:solidFill>
                      <a:srgbClr val="FF00FF"/>
                    </a:solidFill>
                    <a:latin typeface="Comic Sans MS" pitchFamily="66" charset="0"/>
                  </a:rPr>
                  <a:t>不能</a:t>
                </a:r>
                <a:r>
                  <a:rPr lang="zh-CN" altLang="en-US" b="1" smtClean="0">
                    <a:solidFill>
                      <a:srgbClr val="FF00FF"/>
                    </a:solidFill>
                    <a:latin typeface="Comic Sans MS" pitchFamily="66" charset="0"/>
                  </a:rPr>
                  <a:t>泄露且不能</a:t>
                </a:r>
                <a:r>
                  <a:rPr lang="zh-CN" altLang="en-US" b="1" dirty="0">
                    <a:solidFill>
                      <a:srgbClr val="FF00FF"/>
                    </a:solidFill>
                    <a:latin typeface="Comic Sans MS" pitchFamily="66" charset="0"/>
                  </a:rPr>
                  <a:t>重复使用</a:t>
                </a:r>
                <a:endParaRPr lang="en-US" altLang="zh-CN" b="1" dirty="0">
                  <a:solidFill>
                    <a:srgbClr val="FF00FF"/>
                  </a:solidFill>
                  <a:latin typeface="Comic Sans MS" pitchFamily="66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8229600" cy="4572000"/>
              </a:xfrm>
              <a:blipFill rotWithShape="1">
                <a:blip r:embed="rId2"/>
                <a:stretch>
                  <a:fillRect l="-1481" t="-2267" b="-3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数据签名标准</a:t>
            </a:r>
            <a:r>
              <a:rPr lang="en-US" altLang="zh-CN" dirty="0" smtClean="0"/>
              <a:t>DSS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1991</a:t>
            </a:r>
            <a:r>
              <a:rPr lang="zh-CN" altLang="en-US" dirty="0" smtClean="0"/>
              <a:t>年，美国政府颁布了</a:t>
            </a:r>
            <a:r>
              <a:rPr lang="zh-CN" altLang="en-US" b="1" dirty="0" smtClean="0">
                <a:solidFill>
                  <a:srgbClr val="FF00FF"/>
                </a:solidFill>
              </a:rPr>
              <a:t>数字签名标准</a:t>
            </a:r>
            <a:r>
              <a:rPr lang="en-US" altLang="zh-CN" b="1" dirty="0" smtClean="0">
                <a:solidFill>
                  <a:srgbClr val="FF00FF"/>
                </a:solidFill>
              </a:rPr>
              <a:t>DSS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Digital Signature Standard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和</a:t>
            </a:r>
            <a:r>
              <a:rPr lang="en-US" altLang="zh-CN" dirty="0" smtClean="0"/>
              <a:t>DES</a:t>
            </a:r>
            <a:r>
              <a:rPr lang="zh-CN" altLang="en-US" dirty="0" smtClean="0"/>
              <a:t>一样，</a:t>
            </a:r>
            <a:r>
              <a:rPr lang="en-US" altLang="zh-CN" dirty="0" smtClean="0"/>
              <a:t>DSS</a:t>
            </a:r>
            <a:r>
              <a:rPr lang="zh-CN" altLang="en-US" dirty="0" smtClean="0"/>
              <a:t>也引起了激烈的争论。反对者认为：</a:t>
            </a:r>
            <a:r>
              <a:rPr lang="zh-CN" altLang="en-US" b="1" dirty="0" smtClean="0">
                <a:solidFill>
                  <a:srgbClr val="FF0000"/>
                </a:solidFill>
              </a:rPr>
              <a:t>密钥太短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效率不如</a:t>
            </a:r>
            <a:r>
              <a:rPr lang="en-US" altLang="zh-CN" b="1" dirty="0" smtClean="0">
                <a:solidFill>
                  <a:srgbClr val="FF0000"/>
                </a:solidFill>
              </a:rPr>
              <a:t>RSA</a:t>
            </a:r>
            <a:r>
              <a:rPr lang="zh-CN" altLang="en-US" b="1" dirty="0" smtClean="0">
                <a:solidFill>
                  <a:srgbClr val="FF0000"/>
                </a:solidFill>
              </a:rPr>
              <a:t>高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不能实现数据加密</a:t>
            </a:r>
            <a:r>
              <a:rPr lang="zh-CN" altLang="en-US" dirty="0" smtClean="0"/>
              <a:t>并怀疑</a:t>
            </a:r>
            <a:r>
              <a:rPr lang="en-US" altLang="zh-CN" dirty="0" smtClean="0"/>
              <a:t>NIST</a:t>
            </a:r>
            <a:r>
              <a:rPr lang="zh-CN" altLang="en-US" dirty="0" smtClean="0"/>
              <a:t>在</a:t>
            </a:r>
            <a:r>
              <a:rPr lang="en-US" altLang="zh-CN" dirty="0" smtClean="0"/>
              <a:t>DSS</a:t>
            </a:r>
            <a:r>
              <a:rPr lang="zh-CN" altLang="en-US" dirty="0" smtClean="0"/>
              <a:t>中</a:t>
            </a:r>
            <a:r>
              <a:rPr lang="zh-CN" altLang="en-US" b="1" dirty="0" smtClean="0">
                <a:solidFill>
                  <a:srgbClr val="FF0000"/>
                </a:solidFill>
              </a:rPr>
              <a:t>留有后门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随后，美国政府对其做了一些改进</a:t>
            </a:r>
            <a:endParaRPr lang="en-US" altLang="zh-CN" dirty="0" smtClean="0"/>
          </a:p>
          <a:p>
            <a:r>
              <a:rPr lang="zh-CN" altLang="en-US" dirty="0" smtClean="0"/>
              <a:t>目前</a:t>
            </a:r>
            <a:r>
              <a:rPr lang="en-US" altLang="zh-CN" dirty="0" smtClean="0"/>
              <a:t>DSS</a:t>
            </a:r>
            <a:r>
              <a:rPr lang="zh-CN" altLang="en-US" dirty="0" smtClean="0"/>
              <a:t>的应用已经十分广泛，并被一些国际标准化组织采纳为国际标准</a:t>
            </a:r>
            <a:endParaRPr lang="en-US" altLang="zh-CN" dirty="0" smtClean="0"/>
          </a:p>
          <a:p>
            <a:r>
              <a:rPr lang="en-US" altLang="zh-CN" dirty="0" smtClean="0"/>
              <a:t>2000</a:t>
            </a:r>
            <a:r>
              <a:rPr lang="zh-CN" altLang="en-US" dirty="0" smtClean="0"/>
              <a:t>年，美国政府将</a:t>
            </a:r>
            <a:r>
              <a:rPr lang="en-US" altLang="zh-CN" dirty="0" smtClean="0"/>
              <a:t>RSA</a:t>
            </a:r>
            <a:r>
              <a:rPr lang="zh-CN" altLang="en-US" dirty="0" smtClean="0"/>
              <a:t>和椭圆曲线密码引入到数字签名标准中，进一步丰富了</a:t>
            </a:r>
            <a:r>
              <a:rPr lang="en-US" altLang="zh-CN" dirty="0" smtClean="0"/>
              <a:t>DSS</a:t>
            </a:r>
            <a:r>
              <a:rPr lang="zh-CN" altLang="en-US" dirty="0" smtClean="0"/>
              <a:t>算法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DSS</a:t>
            </a:r>
            <a:r>
              <a:rPr lang="zh-CN" altLang="en-US" dirty="0" smtClean="0"/>
              <a:t>算法描述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r>
                  <a:rPr lang="en-US" altLang="zh-CN" b="1" dirty="0" smtClean="0">
                    <a:solidFill>
                      <a:srgbClr val="FF00FF"/>
                    </a:solidFill>
                  </a:rPr>
                  <a:t>DSS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签名：</a:t>
                </a:r>
                <a:r>
                  <a:rPr lang="zh-CN" altLang="en-US" dirty="0" smtClean="0"/>
                  <a:t>消息的</a:t>
                </a:r>
                <a:r>
                  <a:rPr lang="en-US" altLang="zh-CN" b="1" dirty="0" smtClean="0">
                    <a:solidFill>
                      <a:srgbClr val="692AA2"/>
                    </a:solidFill>
                  </a:rPr>
                  <a:t>Hash</a:t>
                </a:r>
                <a:r>
                  <a:rPr lang="zh-CN" altLang="en-US" b="1" dirty="0" smtClean="0">
                    <a:solidFill>
                      <a:srgbClr val="692AA2"/>
                    </a:solidFill>
                  </a:rPr>
                  <a:t>值</a:t>
                </a:r>
                <a:r>
                  <a:rPr lang="zh-CN" altLang="en-US" dirty="0" smtClean="0"/>
                  <a:t>连同</a:t>
                </a:r>
                <a:r>
                  <a:rPr lang="zh-CN" altLang="en-US" b="1" dirty="0" smtClean="0">
                    <a:solidFill>
                      <a:srgbClr val="692AA2"/>
                    </a:solidFill>
                  </a:rPr>
                  <a:t>随机数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 smtClean="0"/>
                  <a:t>一起作为签名函数的输入，签名函数还需使用发送方的</a:t>
                </a:r>
                <a:r>
                  <a:rPr lang="zh-CN" altLang="en-US" b="1" dirty="0" smtClean="0">
                    <a:solidFill>
                      <a:srgbClr val="692AA2"/>
                    </a:solidFill>
                  </a:rPr>
                  <a:t>私钥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𝑺𝑲</m:t>
                    </m:r>
                    <m:r>
                      <a:rPr lang="en-US" altLang="zh-CN" b="1" i="1" baseline="-25000" dirty="0" smtClean="0">
                        <a:solidFill>
                          <a:srgbClr val="692AA2"/>
                        </a:solidFill>
                        <a:latin typeface="Cambria Math"/>
                      </a:rPr>
                      <m:t>𝑨</m:t>
                    </m:r>
                  </m:oMath>
                </a14:m>
                <a:r>
                  <a:rPr lang="zh-CN" altLang="en-US" dirty="0" smtClean="0"/>
                  <a:t>和一些公开参数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𝑷𝑲</m:t>
                    </m:r>
                    <m:r>
                      <a:rPr lang="en-US" altLang="zh-CN" b="1" i="1" baseline="-25000" dirty="0" smtClean="0">
                        <a:solidFill>
                          <a:srgbClr val="692AA2"/>
                        </a:solidFill>
                        <a:latin typeface="Cambria Math"/>
                      </a:rPr>
                      <m:t>𝑮</m:t>
                    </m:r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+</m:t>
                    </m:r>
                  </m:oMath>
                </a14:m>
                <a:r>
                  <a:rPr lang="zh-CN" altLang="en-US" b="1" dirty="0" smtClean="0">
                    <a:solidFill>
                      <a:srgbClr val="692AA2"/>
                    </a:solidFill>
                  </a:rPr>
                  <a:t>，</a:t>
                </a:r>
                <a:r>
                  <a:rPr lang="zh-CN" altLang="en-US" dirty="0" smtClean="0"/>
                  <a:t>签名函数的两个输出构成了</a:t>
                </a:r>
                <a:r>
                  <a:rPr lang="zh-CN" altLang="en-US" b="1" dirty="0" smtClean="0">
                    <a:solidFill>
                      <a:srgbClr val="692AA2"/>
                    </a:solidFill>
                  </a:rPr>
                  <a:t>消息的签名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𝒔</m:t>
                    </m:r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𝒓</m:t>
                    </m:r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b="1" dirty="0" smtClean="0">
                  <a:solidFill>
                    <a:srgbClr val="692AA2"/>
                  </a:solidFill>
                </a:endParaRPr>
              </a:p>
              <a:p>
                <a:endParaRPr lang="en-US" altLang="zh-CN" sz="1200" b="1" dirty="0" smtClean="0">
                  <a:solidFill>
                    <a:srgbClr val="692AA2"/>
                  </a:solidFill>
                </a:endParaRPr>
              </a:p>
              <a:p>
                <a:r>
                  <a:rPr lang="zh-CN" altLang="en-US" dirty="0" smtClean="0"/>
                  <a:t> 接收方收到消息后再产生消息的</a:t>
                </a:r>
                <a:r>
                  <a:rPr lang="en-US" altLang="zh-CN" dirty="0" smtClean="0"/>
                  <a:t>Hash</a:t>
                </a:r>
                <a:r>
                  <a:rPr lang="zh-CN" altLang="en-US" dirty="0" smtClean="0"/>
                  <a:t>值，将</a:t>
                </a:r>
                <a:r>
                  <a:rPr lang="en-US" altLang="zh-CN" dirty="0" smtClean="0"/>
                  <a:t>Hash</a:t>
                </a:r>
                <a:r>
                  <a:rPr lang="zh-CN" altLang="en-US" dirty="0" smtClean="0"/>
                  <a:t>值与签名一起输入验证函数，验证函数还需输入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𝑷𝑲</m:t>
                    </m:r>
                    <m:r>
                      <a:rPr lang="en-US" altLang="zh-CN" b="1" i="1" baseline="-25000" dirty="0" smtClean="0">
                        <a:solidFill>
                          <a:srgbClr val="692AA2"/>
                        </a:solidFill>
                        <a:latin typeface="Cambria Math"/>
                      </a:rPr>
                      <m:t>𝑮</m:t>
                    </m:r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+</m:t>
                    </m:r>
                  </m:oMath>
                </a14:m>
                <a:r>
                  <a:rPr lang="zh-CN" altLang="en-US" dirty="0" smtClean="0"/>
                  <a:t>和发</a:t>
                </a:r>
                <a:r>
                  <a:rPr lang="zh-CN" altLang="en-US" dirty="0"/>
                  <a:t>送</a:t>
                </a:r>
                <a:r>
                  <a:rPr lang="zh-CN" altLang="en-US" dirty="0" smtClean="0"/>
                  <a:t>方的</a:t>
                </a:r>
                <a:r>
                  <a:rPr lang="zh-CN" altLang="en-US" b="1" dirty="0" smtClean="0">
                    <a:solidFill>
                      <a:srgbClr val="692AA2"/>
                    </a:solidFill>
                  </a:rPr>
                  <a:t>公钥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𝑷𝑲</m:t>
                    </m:r>
                    <m:r>
                      <a:rPr lang="en-US" altLang="zh-CN" b="1" i="1" baseline="-25000" dirty="0" smtClean="0">
                        <a:solidFill>
                          <a:srgbClr val="692AA2"/>
                        </a:solidFill>
                        <a:latin typeface="Cambria Math"/>
                      </a:rPr>
                      <m:t>𝑨</m:t>
                    </m:r>
                  </m:oMath>
                </a14:m>
                <a:r>
                  <a:rPr lang="zh-CN" altLang="en-US" dirty="0" smtClean="0"/>
                  <a:t>。验证函数的输出如果与收到的签名成分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dirty="0" smtClean="0"/>
                  <a:t>相等，则签名有效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2"/>
                <a:stretch>
                  <a:fillRect l="-1259" t="-1704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609747" y="1905000"/>
            <a:ext cx="8534400" cy="4343400"/>
            <a:chOff x="148" y="156"/>
            <a:chExt cx="8280" cy="2964"/>
          </a:xfrm>
        </p:grpSpPr>
        <p:sp>
          <p:nvSpPr>
            <p:cNvPr id="8" name="AutoShape 5"/>
            <p:cNvSpPr>
              <a:spLocks noChangeAspect="1" noChangeArrowheads="1"/>
            </p:cNvSpPr>
            <p:nvPr/>
          </p:nvSpPr>
          <p:spPr bwMode="auto">
            <a:xfrm>
              <a:off x="148" y="156"/>
              <a:ext cx="8280" cy="29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80" y="156"/>
              <a:ext cx="540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70409" tIns="35204" rIns="70409" bIns="35204" anchor="ctr"/>
            <a:lstStyle/>
            <a:p>
              <a:pPr algn="ctr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M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706" y="312"/>
              <a:ext cx="131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2039" y="156"/>
              <a:ext cx="481" cy="52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0409" tIns="35204" rIns="70409" bIns="35204" anchor="ctr"/>
            <a:lstStyle/>
            <a:p>
              <a:pPr algn="ctr"/>
              <a:r>
                <a:rPr kumimoji="1" lang="en-US" altLang="zh-CN" sz="2000" i="1" dirty="0">
                  <a:solidFill>
                    <a:srgbClr val="000000"/>
                  </a:solidFill>
                </a:rPr>
                <a:t>||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550" y="419"/>
              <a:ext cx="87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427" y="156"/>
              <a:ext cx="533" cy="5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70409" tIns="35204" rIns="70409" bIns="35204" anchor="ctr"/>
            <a:lstStyle/>
            <a:p>
              <a:pPr algn="ctr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M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1340" y="1825"/>
              <a:ext cx="310" cy="5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0409" tIns="35204" rIns="70409" bIns="35204" anchor="ctr"/>
            <a:lstStyle/>
            <a:p>
              <a:pPr algn="ctr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2029" y="1825"/>
              <a:ext cx="776" cy="5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0409" tIns="35204" rIns="70409" bIns="35204" anchor="ctr"/>
            <a:lstStyle/>
            <a:p>
              <a:pPr algn="ctr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Sig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706" y="596"/>
              <a:ext cx="2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969" y="596"/>
              <a:ext cx="0" cy="14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969" y="2088"/>
              <a:ext cx="3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1596" y="2808"/>
              <a:ext cx="78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3427" y="682"/>
              <a:ext cx="533" cy="4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70409" tIns="35204" rIns="70409" bIns="35204" anchor="ctr"/>
            <a:lstStyle/>
            <a:p>
              <a:pPr algn="ctr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427" y="1122"/>
              <a:ext cx="533" cy="4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70409" tIns="35204" rIns="70409" bIns="35204" anchor="ctr"/>
            <a:lstStyle/>
            <a:p>
              <a:pPr algn="ctr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r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3953" y="419"/>
              <a:ext cx="70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4676" y="156"/>
              <a:ext cx="39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70409" tIns="35204" rIns="70409" bIns="35204" anchor="ctr"/>
            <a:lstStyle/>
            <a:p>
              <a:pPr algn="ctr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6350" y="1209"/>
              <a:ext cx="747" cy="50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0409" tIns="35204" rIns="70409" bIns="35204" anchor="ctr"/>
            <a:lstStyle/>
            <a:p>
              <a:pPr algn="ctr"/>
              <a:r>
                <a:rPr kumimoji="1" lang="en-US" altLang="zh-CN" sz="2000" i="1" dirty="0" err="1">
                  <a:solidFill>
                    <a:srgbClr val="000000"/>
                  </a:solidFill>
                  <a:latin typeface="Times New Roman" pitchFamily="18" charset="0"/>
                </a:rPr>
                <a:t>Ver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2174" y="1209"/>
              <a:ext cx="1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1848" y="936"/>
              <a:ext cx="543" cy="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0409" tIns="35204" rIns="70409" bIns="35204"/>
            <a:lstStyle/>
            <a:p>
              <a:pPr algn="just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PK</a:t>
              </a:r>
              <a:r>
                <a:rPr kumimoji="1" lang="en-US" altLang="zh-CN" sz="20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r>
                <a:rPr kumimoji="1" lang="en-US" altLang="zh-CN" sz="2000" baseline="-25000" dirty="0">
                  <a:solidFill>
                    <a:srgbClr val="000000"/>
                  </a:solidFill>
                  <a:latin typeface="Times New Roman" pitchFamily="18" charset="0"/>
                </a:rPr>
                <a:t>+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2514" y="936"/>
              <a:ext cx="468" cy="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0409" tIns="35204" rIns="70409" bIns="35204"/>
            <a:lstStyle/>
            <a:p>
              <a:pPr algn="just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SK</a:t>
              </a:r>
              <a:r>
                <a:rPr kumimoji="1" lang="en-US" altLang="zh-CN" sz="20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2700" y="1209"/>
              <a:ext cx="1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V="1">
              <a:off x="3953" y="936"/>
              <a:ext cx="1057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3953" y="1385"/>
              <a:ext cx="70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flipV="1">
              <a:off x="5040" y="468"/>
              <a:ext cx="7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5760" y="468"/>
              <a:ext cx="1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5760" y="1248"/>
              <a:ext cx="7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>
              <a:off x="5010" y="945"/>
              <a:ext cx="1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4982" y="1473"/>
              <a:ext cx="131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>
              <a:off x="4656" y="1385"/>
              <a:ext cx="0" cy="9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4656" y="2350"/>
              <a:ext cx="32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7903" y="1737"/>
              <a:ext cx="0" cy="6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4656" y="1648"/>
              <a:ext cx="175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>
              <a:off x="6986" y="1404"/>
              <a:ext cx="64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 flipV="1">
              <a:off x="2385" y="2340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 flipH="1">
              <a:off x="6585" y="704"/>
              <a:ext cx="2" cy="544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 type="triangle" w="med" len="med"/>
            </a:ln>
            <a:effectLst/>
          </p:spPr>
          <p:txBody>
            <a:bodyPr vert="eaVert"/>
            <a:lstStyle/>
            <a:p>
              <a:endParaRPr lang="zh-CN" altLang="en-US"/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6795" y="780"/>
              <a:ext cx="1" cy="468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 type="triangle" w="med" len="med"/>
            </a:ln>
            <a:effectLst/>
          </p:spPr>
          <p:txBody>
            <a:bodyPr vert="eaVert"/>
            <a:lstStyle/>
            <a:p>
              <a:endParaRPr lang="zh-CN" altLang="en-US"/>
            </a:p>
          </p:txBody>
        </p:sp>
        <p:sp>
          <p:nvSpPr>
            <p:cNvPr id="44" name="Text Box 41"/>
            <p:cNvSpPr txBox="1">
              <a:spLocks noChangeArrowheads="1"/>
            </p:cNvSpPr>
            <p:nvPr/>
          </p:nvSpPr>
          <p:spPr bwMode="auto">
            <a:xfrm>
              <a:off x="6654" y="520"/>
              <a:ext cx="474" cy="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0409" tIns="35204" rIns="70409" bIns="35204"/>
            <a:lstStyle/>
            <a:p>
              <a:pPr algn="just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PK</a:t>
              </a:r>
              <a:r>
                <a:rPr kumimoji="1" lang="en-US" altLang="zh-CN" sz="20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45" name="Text Box 42"/>
            <p:cNvSpPr txBox="1">
              <a:spLocks noChangeArrowheads="1"/>
            </p:cNvSpPr>
            <p:nvPr/>
          </p:nvSpPr>
          <p:spPr bwMode="auto">
            <a:xfrm>
              <a:off x="6136" y="520"/>
              <a:ext cx="543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0409" tIns="35204" rIns="70409" bIns="35204"/>
            <a:lstStyle/>
            <a:p>
              <a:pPr algn="just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PK</a:t>
              </a:r>
              <a:r>
                <a:rPr kumimoji="1" lang="en-US" altLang="zh-CN" sz="20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r>
                <a:rPr kumimoji="1" lang="en-US" altLang="zh-CN" sz="2000" baseline="-25000" dirty="0">
                  <a:solidFill>
                    <a:srgbClr val="000000"/>
                  </a:solidFill>
                  <a:latin typeface="Times New Roman" pitchFamily="18" charset="0"/>
                </a:rPr>
                <a:t>+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cxnSp>
          <p:nvCxnSpPr>
            <p:cNvPr id="46" name="AutoShape 43"/>
            <p:cNvCxnSpPr>
              <a:cxnSpLocks noChangeShapeType="1"/>
              <a:stCxn id="14" idx="6"/>
              <a:endCxn id="15" idx="2"/>
            </p:cNvCxnSpPr>
            <p:nvPr/>
          </p:nvCxnSpPr>
          <p:spPr bwMode="auto">
            <a:xfrm>
              <a:off x="1650" y="2083"/>
              <a:ext cx="379" cy="1"/>
            </a:xfrm>
            <a:prstGeom prst="straightConnector1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>
              <a:off x="2805" y="2028"/>
              <a:ext cx="315" cy="1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vert="eaVert"/>
            <a:lstStyle/>
            <a:p>
              <a:endParaRPr lang="zh-CN" altLang="en-US"/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 flipV="1">
              <a:off x="3120" y="780"/>
              <a:ext cx="0" cy="1248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vert="eaVert"/>
            <a:lstStyle/>
            <a:p>
              <a:endParaRPr lang="zh-CN" altLang="en-US"/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 flipH="1">
              <a:off x="1755" y="780"/>
              <a:ext cx="136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vert="eaVert"/>
            <a:lstStyle/>
            <a:p>
              <a:endParaRPr lang="zh-CN" altLang="en-US"/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 flipV="1">
              <a:off x="1755" y="468"/>
              <a:ext cx="0" cy="312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 vert="eaVert"/>
            <a:lstStyle/>
            <a:p>
              <a:endParaRPr lang="zh-CN" altLang="en-US"/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>
              <a:off x="1755" y="468"/>
              <a:ext cx="315" cy="1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 type="triangle" w="med" len="med"/>
            </a:ln>
            <a:effectLst/>
          </p:spPr>
          <p:txBody>
            <a:bodyPr vert="eaVert"/>
            <a:lstStyle/>
            <a:p>
              <a:endParaRPr lang="zh-CN" altLang="en-US"/>
            </a:p>
          </p:txBody>
        </p:sp>
        <p:sp>
          <p:nvSpPr>
            <p:cNvPr id="52" name="Text Box 49"/>
            <p:cNvSpPr txBox="1">
              <a:spLocks noChangeArrowheads="1"/>
            </p:cNvSpPr>
            <p:nvPr/>
          </p:nvSpPr>
          <p:spPr bwMode="auto">
            <a:xfrm>
              <a:off x="1860" y="2444"/>
              <a:ext cx="315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0409" tIns="35204" rIns="70409" bIns="35204"/>
            <a:lstStyle/>
            <a:p>
              <a:pPr algn="just"/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k</a:t>
              </a:r>
              <a:endParaRPr kumimoji="1" lang="en-US" altLang="zh-CN" sz="2000" dirty="0">
                <a:latin typeface="Tahoma" pitchFamily="34" charset="0"/>
              </a:endParaRPr>
            </a:p>
          </p:txBody>
        </p:sp>
        <p:sp>
          <p:nvSpPr>
            <p:cNvPr id="53" name="Text Box 50"/>
            <p:cNvSpPr txBox="1">
              <a:spLocks noChangeArrowheads="1"/>
            </p:cNvSpPr>
            <p:nvPr/>
          </p:nvSpPr>
          <p:spPr bwMode="auto">
            <a:xfrm>
              <a:off x="7635" y="1326"/>
              <a:ext cx="793" cy="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0409" tIns="35204" rIns="70409" bIns="35204"/>
            <a:lstStyle/>
            <a:p>
              <a:pPr algn="just"/>
              <a:r>
                <a:rPr kumimoji="1" lang="zh-CN" altLang="en-US" sz="2400" dirty="0">
                  <a:solidFill>
                    <a:srgbClr val="000000"/>
                  </a:solidFill>
                </a:rPr>
                <a:t>比较</a:t>
              </a:r>
              <a:endParaRPr kumimoji="1" lang="zh-CN" altLang="en-US" sz="2400" dirty="0">
                <a:latin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数字签名算法</a:t>
            </a:r>
            <a:r>
              <a:rPr lang="en-US" altLang="zh-CN" b="0" dirty="0" smtClean="0"/>
              <a:t>DSA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buNone/>
                </a:pPr>
                <a:r>
                  <a:rPr lang="en-US" altLang="zh-CN" sz="2400" b="1" dirty="0" smtClean="0">
                    <a:solidFill>
                      <a:srgbClr val="692AA2"/>
                    </a:solidFill>
                  </a:rPr>
                  <a:t>DSS</a:t>
                </a:r>
                <a:r>
                  <a:rPr lang="zh-CN" altLang="en-US" sz="2400" b="1" dirty="0" smtClean="0">
                    <a:solidFill>
                      <a:srgbClr val="692AA2"/>
                    </a:solidFill>
                  </a:rPr>
                  <a:t>的签名算法称为</a:t>
                </a:r>
                <a:r>
                  <a:rPr lang="en-US" altLang="zh-CN" sz="2400" b="1" dirty="0" smtClean="0">
                    <a:solidFill>
                      <a:srgbClr val="692AA2"/>
                    </a:solidFill>
                  </a:rPr>
                  <a:t>DSA</a:t>
                </a:r>
                <a:r>
                  <a:rPr lang="zh-CN" altLang="en-US" sz="2400" dirty="0" smtClean="0"/>
                  <a:t>，使用以下参数：</a:t>
                </a:r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 smtClean="0"/>
                  <a:t>为素数</a:t>
                </a:r>
                <a:r>
                  <a:rPr lang="en-US" altLang="zh-CN" dirty="0" smtClean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𝐿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2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512≤</m:t>
                    </m:r>
                    <m:r>
                      <a:rPr lang="en-US" altLang="zh-CN" i="1" dirty="0" smtClean="0">
                        <a:latin typeface="Cambria Math"/>
                      </a:rPr>
                      <m:t>𝐿</m:t>
                    </m:r>
                    <m:r>
                      <a:rPr lang="en-US" altLang="zh-CN" i="1" dirty="0" smtClean="0">
                        <a:latin typeface="Cambria Math"/>
                      </a:rPr>
                      <m:t>≤1024</m:t>
                    </m:r>
                  </m:oMath>
                </a14:m>
                <a:r>
                  <a:rPr lang="zh-CN" altLang="en-US" dirty="0" smtClean="0"/>
                  <a:t>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64</m:t>
                    </m:r>
                  </m:oMath>
                </a14:m>
                <a:r>
                  <a:rPr lang="zh-CN" altLang="en-US" dirty="0" smtClean="0"/>
                  <a:t>的倍数，即</a:t>
                </a:r>
                <a:endParaRPr lang="zh-CN" altLang="en-US" i="1" dirty="0" smtClean="0"/>
              </a:p>
              <a:p>
                <a:pPr marL="914400" lvl="1" indent="-45720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𝐿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smtClean="0">
                          <a:latin typeface="Cambria Math"/>
                        </a:rPr>
                        <m:t>512</m:t>
                      </m:r>
                      <m:r>
                        <a:rPr lang="zh-CN" altLang="en-US" i="1" dirty="0" smtClean="0">
                          <a:latin typeface="Cambria Math"/>
                        </a:rPr>
                        <m:t>＋</m:t>
                      </m:r>
                      <m:r>
                        <a:rPr lang="en-US" altLang="zh-CN" i="1" dirty="0" smtClean="0">
                          <a:latin typeface="Cambria Math"/>
                        </a:rPr>
                        <m:t>64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𝑗</m:t>
                      </m:r>
                      <m:r>
                        <a:rPr lang="en-US" altLang="zh-CN" i="1" dirty="0" smtClean="0">
                          <a:latin typeface="Cambria Math"/>
                        </a:rPr>
                        <m:t>    </m:t>
                      </m:r>
                      <m:r>
                        <a:rPr lang="en-US" altLang="zh-CN" i="1" dirty="0" smtClean="0">
                          <a:latin typeface="Cambria Math"/>
                        </a:rPr>
                        <m:t>𝑗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smtClean="0">
                          <a:latin typeface="Cambria Math"/>
                        </a:rPr>
                        <m:t>0, 1, 2, </m:t>
                      </m:r>
                      <m:r>
                        <a:rPr lang="en-US" altLang="zh-CN" i="1" dirty="0" smtClean="0">
                          <a:latin typeface="Cambria Math"/>
                          <a:sym typeface="Symbol" pitchFamily="18" charset="2"/>
                        </a:rPr>
                        <m:t></m:t>
                      </m:r>
                      <m:r>
                        <a:rPr lang="en-US" altLang="zh-CN" i="1" dirty="0" smtClean="0">
                          <a:latin typeface="Cambria Math"/>
                        </a:rPr>
                        <m:t>, 8</m:t>
                      </m:r>
                    </m:oMath>
                  </m:oMathPara>
                </a14:m>
                <a:endParaRPr lang="en-US" altLang="zh-CN" dirty="0" smtClean="0"/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为素数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zh-CN" altLang="en-US" dirty="0" smtClean="0"/>
                  <a:t>的素因子，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2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159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2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160</m:t>
                    </m:r>
                  </m:oMath>
                </a14:m>
                <a:endParaRPr lang="zh-CN" altLang="en-US" dirty="0" smtClean="0"/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𝑔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𝑝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−1)/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𝑞</m:t>
                        </m:r>
                      </m:sup>
                    </m:sSup>
                    <m:r>
                      <a:rPr lang="en-US" altLang="zh-CN" b="0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h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zh-CN" altLang="en-US" dirty="0" smtClean="0"/>
                  <a:t>，且满足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𝑔</m:t>
                    </m:r>
                    <m:r>
                      <a:rPr lang="zh-CN" altLang="en-US" i="1" dirty="0" smtClean="0">
                        <a:latin typeface="Cambria Math"/>
                      </a:rPr>
                      <m:t>＞</m:t>
                    </m:r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endParaRPr lang="zh-CN" altLang="en-US" dirty="0" smtClean="0"/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/>
                  <a:t>为随机数，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0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i="1" dirty="0" smtClean="0"/>
                  <a:t>，</a:t>
                </a:r>
                <a:r>
                  <a:rPr lang="zh-CN" altLang="en-US" b="1" i="1" dirty="0" smtClean="0">
                    <a:solidFill>
                      <a:srgbClr val="FF0000"/>
                    </a:solidFill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b="1" i="1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𝒈</m:t>
                    </m:r>
                    <m:r>
                      <a:rPr lang="en-US" altLang="zh-CN" b="1" i="1" baseline="30000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𝒎𝒐𝒅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𝒑</m:t>
                    </m:r>
                  </m:oMath>
                </a14:m>
                <a:endParaRPr lang="en-US" altLang="zh-CN" b="1" i="1" dirty="0" smtClean="0">
                  <a:solidFill>
                    <a:srgbClr val="FF0000"/>
                  </a:solidFill>
                </a:endParaRPr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 startAt="2"/>
                </a:pPr>
                <a:endParaRPr lang="zh-CN" altLang="en-US" b="1" dirty="0" smtClean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zh-CN" altLang="en-US" dirty="0" smtClean="0"/>
                  <a:t>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zh-CN" altLang="en-US" i="1" dirty="0" smtClean="0">
                        <a:latin typeface="Cambria Math"/>
                      </a:rPr>
                      <m:t>、</m:t>
                    </m:r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zh-CN" altLang="en-US" i="1" dirty="0" smtClean="0">
                        <a:latin typeface="Cambria Math"/>
                      </a:rPr>
                      <m:t>、</m:t>
                    </m:r>
                    <m:r>
                      <a:rPr lang="en-US" altLang="zh-CN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zh-CN" altLang="en-US" dirty="0" smtClean="0"/>
                  <a:t>可以公开，且可为一组用户公用。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𝒙</m:t>
                    </m:r>
                    <m:r>
                      <a:rPr lang="zh-CN" altLang="en-US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和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zh-CN" altLang="en-US" b="1" dirty="0" smtClean="0">
                    <a:solidFill>
                      <a:srgbClr val="FF00FF"/>
                    </a:solidFill>
                  </a:rPr>
                  <a:t>分别为用户的私钥和公钥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  <a:blipFill rotWithShape="1">
                <a:blip r:embed="rId2"/>
                <a:stretch>
                  <a:fillRect l="-1111" t="-1491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DSA</a:t>
            </a:r>
            <a:r>
              <a:rPr lang="zh-CN" altLang="en-US" dirty="0" smtClean="0"/>
              <a:t>签名生成过程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05000"/>
                <a:ext cx="8229600" cy="4419600"/>
              </a:xfrm>
            </p:spPr>
            <p:txBody>
              <a:bodyPr/>
              <a:lstStyle/>
              <a:p>
                <a:pPr marL="342900" lvl="1" indent="-342900">
                  <a:buClr>
                    <a:schemeClr val="hlink"/>
                  </a:buClr>
                  <a:buFont typeface="Wingdings" pitchFamily="2" charset="2"/>
                  <a:buChar char="v"/>
                </a:pPr>
                <a:r>
                  <a:rPr lang="zh-CN" altLang="en-US" dirty="0" smtClean="0"/>
                  <a:t>选择一个随机数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0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zh-CN" altLang="en-US" dirty="0" smtClean="0"/>
                  <a:t>，进行如下计算：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𝒓</m:t>
                      </m:r>
                      <m:r>
                        <a:rPr lang="zh-CN" altLang="sv-SE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＝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sv-SE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𝒌</m:t>
                          </m:r>
                        </m:sup>
                      </m:sSup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𝒎𝒐𝒅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𝒑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 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𝒎𝒐𝒅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𝒒</m:t>
                      </m:r>
                      <m:r>
                        <a:rPr lang="zh-CN" altLang="sv-SE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，</m:t>
                      </m:r>
                    </m:oMath>
                  </m:oMathPara>
                </a14:m>
                <a:endParaRPr lang="zh-CN" altLang="sv-SE" sz="2400" b="1" dirty="0" smtClean="0">
                  <a:solidFill>
                    <a:srgbClr val="FF0000"/>
                  </a:solidFill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𝒔</m:t>
                      </m:r>
                      <m:r>
                        <a:rPr lang="zh-CN" altLang="sv-SE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＝</m:t>
                      </m:r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𝒌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𝑺𝑯𝑨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𝑴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 </m:t>
                      </m:r>
                      <m:r>
                        <a:rPr lang="zh-CN" altLang="sv-SE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＋</m:t>
                      </m:r>
                      <m:r>
                        <a:rPr lang="sv-SE" altLang="zh-CN" sz="2400" b="1" i="1" dirty="0" smtClean="0">
                          <a:solidFill>
                            <a:srgbClr val="692AA2"/>
                          </a:solidFill>
                          <a:latin typeface="Cambria Math"/>
                        </a:rPr>
                        <m:t>𝒙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𝒓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 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𝒎𝒐𝒅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sv-S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𝒒</m:t>
                      </m:r>
                    </m:oMath>
                  </m:oMathPara>
                </a14:m>
                <a:endParaRPr lang="zh-CN" altLang="sv-SE" sz="2400" b="1" dirty="0" smtClean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endParaRPr lang="zh-CN" altLang="en-US" sz="2400" dirty="0" smtClean="0"/>
              </a:p>
              <a:p>
                <a:pPr lvl="1"/>
                <a:r>
                  <a:rPr lang="zh-CN" altLang="en-US" dirty="0" smtClean="0"/>
                  <a:t>检验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en-US" dirty="0" smtClean="0"/>
                  <a:t>是否为零，若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b="0" i="0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 smtClean="0"/>
                  <a:t>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b="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 smtClean="0"/>
                  <a:t>，则重新产生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 smtClean="0"/>
                  <a:t>，并重新计算产生签名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每一签名使用不同的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r>
                  <a:rPr lang="zh-CN" altLang="en-US" dirty="0" smtClean="0"/>
                  <a:t>把</a:t>
                </a:r>
                <a:r>
                  <a:rPr lang="zh-CN" altLang="en-US" dirty="0"/>
                  <a:t>签名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𝑟</m:t>
                    </m:r>
                    <m:r>
                      <a:rPr lang="zh-CN" altLang="en-US" i="1" dirty="0">
                        <a:latin typeface="Cambria Math"/>
                      </a:rPr>
                      <m:t>和</m:t>
                    </m:r>
                    <m:r>
                      <a:rPr lang="en-US" altLang="zh-CN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en-US" dirty="0"/>
                  <a:t>附在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dirty="0"/>
                  <a:t>后面发给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/>
                      </a:rPr>
                      <m:t>接收者</m:t>
                    </m:r>
                    <m:r>
                      <a:rPr lang="zh-CN" altLang="en-US" i="1" dirty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𝑴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 || 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𝒓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 || 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𝒔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</a:endParaRPr>
              </a:p>
              <a:p>
                <a:pPr lvl="1"/>
                <a:endParaRPr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05000"/>
                <a:ext cx="8229600" cy="4419600"/>
              </a:xfrm>
              <a:blipFill rotWithShape="1">
                <a:blip r:embed="rId2"/>
                <a:stretch>
                  <a:fillRect l="-1259" t="-1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DSA</a:t>
            </a:r>
            <a:r>
              <a:rPr lang="zh-CN" altLang="en-US" dirty="0" smtClean="0"/>
              <a:t>签名验证过程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05000"/>
                <a:ext cx="8229600" cy="4419600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zh-CN" altLang="en-US" sz="2400" dirty="0" smtClean="0"/>
                  <a:t>首先检验是否有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0</m:t>
                    </m:r>
                    <m:r>
                      <a:rPr lang="zh-CN" altLang="en-US" sz="2400" i="1" dirty="0" smtClean="0">
                        <a:latin typeface="Cambria Math"/>
                      </a:rPr>
                      <m:t>＜</m:t>
                    </m:r>
                    <m:r>
                      <a:rPr lang="en-US" altLang="zh-CN" sz="2400" i="1" dirty="0" smtClean="0">
                        <a:latin typeface="Cambria Math"/>
                      </a:rPr>
                      <m:t>𝑟</m:t>
                    </m:r>
                    <m:r>
                      <a:rPr lang="zh-CN" altLang="en-US" sz="2400" i="1" dirty="0" smtClean="0">
                        <a:latin typeface="Cambria Math"/>
                      </a:rPr>
                      <m:t>＜</m:t>
                    </m:r>
                    <m:r>
                      <a:rPr lang="en-US" altLang="zh-CN" sz="2400" i="1" dirty="0" smtClean="0">
                        <a:latin typeface="Cambria Math"/>
                      </a:rPr>
                      <m:t>𝑞</m:t>
                    </m:r>
                    <m:r>
                      <a:rPr lang="zh-CN" altLang="en-US" sz="2400" i="1" dirty="0" smtClean="0">
                        <a:latin typeface="Cambria Math"/>
                      </a:rPr>
                      <m:t>，</m:t>
                    </m:r>
                    <m:r>
                      <a:rPr lang="en-US" altLang="zh-CN" sz="2400" i="1" dirty="0" smtClean="0">
                        <a:latin typeface="Cambria Math"/>
                      </a:rPr>
                      <m:t>0</m:t>
                    </m:r>
                    <m:r>
                      <a:rPr lang="zh-CN" altLang="en-US" sz="2400" i="1" dirty="0" smtClean="0">
                        <a:latin typeface="Cambria Math"/>
                      </a:rPr>
                      <m:t>＜</m:t>
                    </m:r>
                    <m:r>
                      <a:rPr lang="en-US" altLang="zh-CN" sz="2400" i="1" dirty="0" smtClean="0">
                        <a:latin typeface="Cambria Math"/>
                      </a:rPr>
                      <m:t>𝑠</m:t>
                    </m:r>
                    <m:r>
                      <a:rPr lang="zh-CN" altLang="en-US" sz="2400" i="1" dirty="0" smtClean="0">
                        <a:latin typeface="Cambria Math"/>
                      </a:rPr>
                      <m:t>＜</m:t>
                    </m:r>
                    <m:r>
                      <a:rPr lang="en-US" altLang="zh-CN" sz="2400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sz="2400" dirty="0" smtClean="0"/>
                  <a:t>，若其中之一不成立，则签名为假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sz="2400" dirty="0" smtClean="0"/>
                  <a:t>计算：    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𝒘</m:t>
                    </m:r>
                    <m:r>
                      <a:rPr lang="zh-CN" alt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𝒔</m:t>
                    </m:r>
                    <m:r>
                      <a:rPr lang="en-US" altLang="zh-CN" sz="2400" b="1" i="1" baseline="30000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</m:t>
                    </m:r>
                    <m:r>
                      <a:rPr lang="en-US" altLang="zh-CN" sz="2400" b="1" i="1" baseline="30000" dirty="0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𝒎𝒐𝒅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𝒒</m:t>
                    </m:r>
                    <m:r>
                      <a:rPr lang="zh-CN" alt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，</m:t>
                    </m:r>
                  </m:oMath>
                </a14:m>
                <a:endParaRPr lang="zh-CN" altLang="en-US" sz="2400" b="1" i="1" dirty="0" smtClean="0">
                  <a:solidFill>
                    <a:srgbClr val="FF0000"/>
                  </a:solidFill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𝒖</m:t>
                      </m:r>
                      <m:r>
                        <a:rPr lang="en-US" altLang="zh-CN" sz="2400" b="1" i="1" baseline="-25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zh-CN" altLang="en-US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＝</m:t>
                      </m:r>
                      <m:r>
                        <a:rPr lang="en-US" altLang="zh-CN" sz="2400" b="1" i="1" dirty="0" err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1" i="1" dirty="0" err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𝑺𝑯𝑨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𝑴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 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𝒎𝒐𝒅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𝒒</m:t>
                      </m:r>
                      <m:r>
                        <a:rPr lang="zh-CN" altLang="en-US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，</m:t>
                      </m:r>
                    </m:oMath>
                  </m:oMathPara>
                </a14:m>
                <a:endParaRPr lang="zh-CN" altLang="da-DK" sz="2400" b="1" i="1" dirty="0" smtClean="0">
                  <a:solidFill>
                    <a:srgbClr val="FF0000"/>
                  </a:solidFill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𝒖</m:t>
                      </m:r>
                      <m:r>
                        <a:rPr lang="da-DK" altLang="zh-CN" sz="2400" b="1" i="1" baseline="-25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zh-CN" altLang="da-DK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＝</m:t>
                      </m:r>
                      <m:r>
                        <a:rPr lang="da-DK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𝒓𝒘</m:t>
                      </m:r>
                      <m:r>
                        <a:rPr lang="da-DK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da-DK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𝒎𝒐𝒅</m:t>
                      </m:r>
                      <m:r>
                        <a:rPr lang="da-DK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da-DK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𝒒</m:t>
                      </m:r>
                      <m:r>
                        <a:rPr lang="zh-CN" altLang="da-DK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，</m:t>
                      </m:r>
                    </m:oMath>
                  </m:oMathPara>
                </a14:m>
                <a:endParaRPr lang="zh-CN" altLang="nl-BE" sz="2400" b="1" i="1" dirty="0" smtClean="0">
                  <a:solidFill>
                    <a:srgbClr val="FF0000"/>
                  </a:solidFill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𝒗</m:t>
                      </m:r>
                      <m:r>
                        <a:rPr lang="zh-CN" altLang="nl-BE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＝</m:t>
                      </m:r>
                      <m:r>
                        <a:rPr lang="nl-B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nl-BE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𝒈</m:t>
                          </m:r>
                        </m:e>
                        <m:sup>
                          <m:sSub>
                            <m:sSubPr>
                              <m:ctrlPr>
                                <a:rPr lang="nl-BE" altLang="zh-CN" sz="24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nl-BE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p>
                          <m:sSub>
                            <m:sSubPr>
                              <m:ctrlPr>
                                <a:rPr lang="nl-BE" altLang="zh-CN" sz="24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sup>
                      </m:sSup>
                      <m:r>
                        <a:rPr lang="nl-B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nl-B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𝒎𝒐𝒅</m:t>
                      </m:r>
                      <m:r>
                        <a:rPr lang="nl-B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nl-B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𝒑</m:t>
                      </m:r>
                      <m:r>
                        <a:rPr lang="nl-B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 </m:t>
                      </m:r>
                      <m:r>
                        <a:rPr lang="nl-B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𝒎𝒐𝒅</m:t>
                      </m:r>
                      <m:r>
                        <a:rPr lang="nl-B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nl-BE" altLang="zh-CN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𝒒</m:t>
                      </m:r>
                    </m:oMath>
                  </m:oMathPara>
                </a14:m>
                <a:endParaRPr lang="en-US" altLang="zh-CN" sz="2400" b="1" dirty="0" smtClean="0">
                  <a:solidFill>
                    <a:srgbClr val="FF0000"/>
                  </a:solidFill>
                </a:endParaRPr>
              </a:p>
              <a:p>
                <a:pPr algn="ctr">
                  <a:buNone/>
                </a:pPr>
                <a:endParaRPr lang="zh-CN" altLang="en-US" sz="2400" b="1" dirty="0" smtClean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zh-CN" altLang="en-US" sz="24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𝒗</m:t>
                    </m:r>
                    <m:r>
                      <a:rPr lang="zh-CN" altLang="en-US" sz="24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sz="24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𝒓</m:t>
                    </m:r>
                  </m:oMath>
                </a14:m>
                <a:r>
                  <a:rPr lang="zh-CN" altLang="en-US" sz="2400" dirty="0" smtClean="0"/>
                  <a:t>，则签名为真，否则签名为假或数据被篡改</a:t>
                </a:r>
              </a:p>
              <a:p>
                <a:pPr marL="514350" indent="-514350">
                  <a:lnSpc>
                    <a:spcPct val="90000"/>
                  </a:lnSpc>
                  <a:buFont typeface="+mj-lt"/>
                  <a:buAutoNum type="arabicPeriod" startAt="3"/>
                </a:pPr>
                <a:endParaRPr lang="zh-CN" altLang="en-US" sz="3200" dirty="0" smtClean="0"/>
              </a:p>
              <a:p>
                <a:pPr marL="514350" indent="-514350">
                  <a:lnSpc>
                    <a:spcPct val="90000"/>
                  </a:lnSpc>
                  <a:buFont typeface="+mj-lt"/>
                  <a:buAutoNum type="arabicPeriod" startAt="3"/>
                </a:pPr>
                <a:endParaRPr lang="zh-CN" altLang="en-US" sz="3200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05000"/>
                <a:ext cx="8229600" cy="4419600"/>
              </a:xfrm>
              <a:blipFill rotWithShape="1">
                <a:blip r:embed="rId2"/>
                <a:stretch>
                  <a:fillRect l="-963" t="-1517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ECDSA</a:t>
            </a:r>
            <a:r>
              <a:rPr lang="zh-CN" altLang="en-US" dirty="0" smtClean="0"/>
              <a:t>签名算法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05000"/>
                <a:ext cx="8229600" cy="44196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None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签名过程：</a:t>
                </a:r>
                <a:r>
                  <a:rPr lang="zh-CN" altLang="en-US" dirty="0" smtClean="0"/>
                  <a:t>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，全局参数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𝐷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𝑏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h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，签名者的</a:t>
                </a:r>
                <a:r>
                  <a:rPr lang="zh-CN" altLang="en-US" dirty="0" smtClean="0">
                    <a:solidFill>
                      <a:srgbClr val="FF00FF"/>
                    </a:solidFill>
                  </a:rPr>
                  <a:t>公私钥对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𝑄</m:t>
                    </m:r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𝑑</m:t>
                    </m:r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err="1" smtClean="0">
                        <a:latin typeface="Cambria Math"/>
                      </a:rPr>
                      <m:t>𝑑𝐺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 smtClean="0"/>
              </a:p>
              <a:p>
                <a:pPr marL="91440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选择一个随机数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sz="2800" dirty="0" smtClean="0"/>
                  <a:t>，计算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𝑘𝐺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(</m:t>
                    </m:r>
                    <m:r>
                      <a:rPr lang="en-US" altLang="zh-CN" sz="2800" i="1" dirty="0" smtClean="0">
                        <a:latin typeface="Cambria Math"/>
                      </a:rPr>
                      <m:t>𝑥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800" i="1" dirty="0" smtClean="0">
                        <a:latin typeface="Cambria Math"/>
                      </a:rPr>
                      <m:t>,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𝑦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2800" dirty="0" smtClean="0"/>
              </a:p>
              <a:p>
                <a:pPr marL="91440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𝑟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𝑥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800" dirty="0" smtClean="0"/>
                  <a:t>；如果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𝑟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800" dirty="0" smtClean="0"/>
                  <a:t>，则回到步骤</a:t>
                </a:r>
                <a:r>
                  <a:rPr lang="en-US" altLang="zh-CN" sz="2800" dirty="0" smtClean="0">
                    <a:solidFill>
                      <a:srgbClr val="00B0F0"/>
                    </a:solidFill>
                  </a:rPr>
                  <a:t>1</a:t>
                </a:r>
                <a:endParaRPr lang="zh-CN" altLang="en-US" sz="2800" dirty="0" smtClean="0">
                  <a:solidFill>
                    <a:srgbClr val="00B0F0"/>
                  </a:solidFill>
                </a:endParaRPr>
              </a:p>
              <a:p>
                <a:pPr marL="91440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𝑒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𝑆𝐻𝐴</m:t>
                    </m:r>
                    <m:r>
                      <a:rPr lang="en-US" altLang="zh-CN" sz="2800" i="1" dirty="0" smtClean="0">
                        <a:latin typeface="Cambria Math"/>
                      </a:rPr>
                      <m:t>1(</m:t>
                    </m:r>
                    <m:r>
                      <a:rPr lang="en-US" altLang="zh-CN" sz="2800" i="1" dirty="0" smtClean="0">
                        <a:latin typeface="Cambria Math"/>
                      </a:rPr>
                      <m:t>𝑚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2800" dirty="0" smtClean="0"/>
              </a:p>
              <a:p>
                <a:pPr marL="91440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𝑠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sz="2800" i="1" dirty="0" smtClean="0">
                        <a:latin typeface="Cambria Math"/>
                      </a:rPr>
                      <m:t>(</m:t>
                    </m:r>
                    <m:r>
                      <a:rPr lang="en-US" altLang="zh-CN" sz="2800" i="1" dirty="0" smtClean="0">
                        <a:latin typeface="Cambria Math"/>
                      </a:rPr>
                      <m:t>𝑒</m:t>
                    </m:r>
                    <m:r>
                      <a:rPr lang="zh-CN" altLang="en-US" sz="2800" i="1" dirty="0" smtClean="0">
                        <a:latin typeface="Cambria Math"/>
                      </a:rPr>
                      <m:t>＋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𝑑𝑟</m:t>
                    </m:r>
                    <m:r>
                      <a:rPr lang="en-US" altLang="zh-CN" sz="2800" i="1" dirty="0" smtClean="0">
                        <a:latin typeface="Cambria Math"/>
                      </a:rPr>
                      <m:t>)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800" dirty="0" smtClean="0"/>
                  <a:t>，如果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𝑠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800" dirty="0" smtClean="0"/>
                  <a:t>，则回到步骤</a:t>
                </a:r>
                <a:r>
                  <a:rPr lang="en-US" altLang="zh-CN" sz="2800" dirty="0" smtClean="0">
                    <a:solidFill>
                      <a:srgbClr val="00B0F0"/>
                    </a:solidFill>
                  </a:rPr>
                  <a:t>1</a:t>
                </a:r>
                <a:r>
                  <a:rPr lang="zh-CN" altLang="en-US" sz="2800" dirty="0" smtClean="0"/>
                  <a:t>；</a:t>
                </a:r>
              </a:p>
              <a:p>
                <a:pPr marL="91440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对消息的签名为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𝒓</m:t>
                    </m:r>
                    <m:r>
                      <a:rPr lang="en-US" altLang="zh-CN" sz="28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8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𝒔</m:t>
                    </m:r>
                    <m:r>
                      <a:rPr lang="en-US" altLang="zh-CN" sz="28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800" b="1" dirty="0" smtClean="0">
                    <a:solidFill>
                      <a:srgbClr val="FF00FF"/>
                    </a:solidFill>
                  </a:rPr>
                  <a:t>，</a:t>
                </a:r>
                <a:r>
                  <a:rPr lang="zh-CN" altLang="en-US" sz="2800" dirty="0" smtClean="0"/>
                  <a:t>签名者把消息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sz="2800" dirty="0" smtClean="0"/>
                  <a:t>和签名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(</m:t>
                    </m:r>
                    <m:r>
                      <a:rPr lang="en-US" altLang="zh-CN" sz="2800" i="1" dirty="0" smtClean="0">
                        <a:latin typeface="Cambria Math"/>
                      </a:rPr>
                      <m:t>𝑟</m:t>
                    </m:r>
                    <m:r>
                      <a:rPr lang="en-US" altLang="zh-CN" sz="2800" i="1" dirty="0" smtClean="0">
                        <a:latin typeface="Cambria Math"/>
                      </a:rPr>
                      <m:t>,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𝑠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800" dirty="0" smtClean="0"/>
                  <a:t>发送给接收者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05000"/>
                <a:ext cx="8229600" cy="4419600"/>
              </a:xfrm>
              <a:blipFill rotWithShape="1">
                <a:blip r:embed="rId2"/>
                <a:stretch>
                  <a:fillRect l="-1481" t="-2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验证签名：</a:t>
                </a:r>
                <a:r>
                  <a:rPr lang="zh-CN" altLang="en-US" dirty="0" smtClean="0"/>
                  <a:t>收到消息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和签名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 </m:t>
                    </m:r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en-US" altLang="zh-CN" i="1" dirty="0" smtClean="0">
                        <a:latin typeface="Cambria Math"/>
                      </a:rPr>
                      <m:t> )</m:t>
                    </m:r>
                  </m:oMath>
                </a14:m>
                <a:r>
                  <a:rPr lang="zh-CN" altLang="en-US" dirty="0" smtClean="0"/>
                  <a:t>之后</a:t>
                </a:r>
              </a:p>
              <a:p>
                <a:pPr marL="91440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检验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𝑟</m:t>
                    </m:r>
                    <m:r>
                      <a:rPr lang="zh-CN" altLang="en-US" sz="2800" i="1" dirty="0" smtClean="0">
                        <a:latin typeface="Cambria Math"/>
                      </a:rPr>
                      <m:t>、</m:t>
                    </m:r>
                    <m:r>
                      <a:rPr lang="en-US" altLang="zh-CN" sz="2800" i="1" dirty="0" smtClean="0">
                        <a:latin typeface="Cambria Math"/>
                      </a:rPr>
                      <m:t>𝑠</m:t>
                    </m:r>
                    <m:r>
                      <a:rPr lang="zh-CN" altLang="en-US" sz="2800" i="1" dirty="0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sz="2800" dirty="0" smtClean="0"/>
                  <a:t>要求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𝑟</m:t>
                    </m:r>
                    <m:r>
                      <a:rPr lang="zh-CN" altLang="en-US" sz="2800" i="1" dirty="0" smtClean="0">
                        <a:latin typeface="Cambria Math"/>
                      </a:rPr>
                      <m:t>、</m:t>
                    </m:r>
                    <m:r>
                      <a:rPr lang="en-US" altLang="zh-CN" sz="2800" i="1" dirty="0" smtClean="0">
                        <a:latin typeface="Cambria Math"/>
                      </a:rPr>
                      <m:t>𝑠</m:t>
                    </m:r>
                    <m:r>
                      <a:rPr lang="en-US" altLang="zh-CN" sz="2800" i="1" dirty="0" smtClean="0">
                        <a:latin typeface="Cambria Math"/>
                      </a:rPr>
                      <m:t>∈[1,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𝑛</m:t>
                    </m:r>
                    <m:r>
                      <a:rPr lang="zh-CN" altLang="en-US" sz="2800" i="1" dirty="0" smtClean="0">
                        <a:latin typeface="Cambria Math"/>
                      </a:rPr>
                      <m:t>－</m:t>
                    </m:r>
                    <m:r>
                      <a:rPr lang="en-US" altLang="zh-CN" sz="2800" i="1" dirty="0" smtClean="0">
                        <a:latin typeface="Cambria Math"/>
                      </a:rPr>
                      <m:t>1]</m:t>
                    </m:r>
                  </m:oMath>
                </a14:m>
                <a:endParaRPr lang="zh-CN" altLang="en-US" sz="2800" dirty="0" smtClean="0"/>
              </a:p>
              <a:p>
                <a:pPr marL="91440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𝑒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𝑆𝐻𝐴</m:t>
                    </m:r>
                    <m:r>
                      <a:rPr lang="en-US" altLang="zh-CN" sz="2800" i="1" dirty="0" smtClean="0">
                        <a:latin typeface="Cambria Math"/>
                      </a:rPr>
                      <m:t>1(</m:t>
                    </m:r>
                    <m:r>
                      <a:rPr lang="en-US" altLang="zh-CN" sz="2800" i="1" dirty="0" smtClean="0">
                        <a:latin typeface="Cambria Math"/>
                      </a:rPr>
                      <m:t>𝑚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2800" dirty="0" smtClean="0"/>
              </a:p>
              <a:p>
                <a:pPr marL="91440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𝑤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𝑛</m:t>
                    </m:r>
                    <m:r>
                      <a:rPr lang="zh-CN" altLang="en-US" sz="2800" i="1" dirty="0" smtClean="0">
                        <a:latin typeface="Cambria Math"/>
                      </a:rPr>
                      <m:t> </m:t>
                    </m:r>
                  </m:oMath>
                </a14:m>
                <a:endParaRPr lang="zh-CN" altLang="en-US" sz="2800" dirty="0" smtClean="0"/>
              </a:p>
              <a:p>
                <a:pPr marL="91440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𝑢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𝑒𝑤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𝑛</m:t>
                    </m:r>
                    <m:r>
                      <a:rPr lang="zh-CN" altLang="en-US" sz="2800" i="1" dirty="0" smtClean="0">
                        <a:latin typeface="Cambria Math"/>
                      </a:rPr>
                      <m:t>；</m:t>
                    </m:r>
                    <m:r>
                      <a:rPr lang="en-US" altLang="zh-CN" sz="2800" i="1" dirty="0" smtClean="0">
                        <a:latin typeface="Cambria Math"/>
                      </a:rPr>
                      <m:t>𝑢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𝑟𝑤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𝑛</m:t>
                    </m:r>
                  </m:oMath>
                </a14:m>
                <a:endParaRPr lang="zh-CN" altLang="en-US" sz="2800" dirty="0" smtClean="0"/>
              </a:p>
              <a:p>
                <a:pPr marL="91440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𝑋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𝑢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800" i="1" dirty="0" smtClean="0">
                        <a:latin typeface="Cambria Math"/>
                      </a:rPr>
                      <m:t>𝐺</m:t>
                    </m:r>
                    <m:r>
                      <a:rPr lang="zh-CN" altLang="en-US" sz="2800" i="1" dirty="0" smtClean="0">
                        <a:latin typeface="Cambria Math"/>
                      </a:rPr>
                      <m:t>＋</m:t>
                    </m:r>
                    <m:r>
                      <a:rPr lang="en-US" altLang="zh-CN" sz="2800" i="1" dirty="0" smtClean="0">
                        <a:latin typeface="Cambria Math"/>
                      </a:rPr>
                      <m:t>𝑢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sz="2800" i="1" dirty="0" smtClean="0">
                        <a:latin typeface="Cambria Math"/>
                      </a:rPr>
                      <m:t>𝑄</m:t>
                    </m:r>
                    <m:r>
                      <a:rPr lang="zh-CN" altLang="en-US" sz="2800" i="1" dirty="0" smtClean="0">
                        <a:latin typeface="Cambria Math"/>
                      </a:rPr>
                      <m:t>。</m:t>
                    </m:r>
                  </m:oMath>
                </a14:m>
                <a:r>
                  <a:rPr lang="zh-CN" altLang="en-US" sz="2800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𝑋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800" dirty="0" smtClean="0"/>
                  <a:t>，表示签名无效；否则，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𝑋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(</m:t>
                    </m:r>
                    <m:r>
                      <a:rPr lang="en-US" altLang="zh-CN" sz="2800" i="1" dirty="0" smtClean="0">
                        <a:latin typeface="Cambria Math"/>
                      </a:rPr>
                      <m:t>𝑥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800" i="1" dirty="0" smtClean="0">
                        <a:latin typeface="Cambria Math"/>
                      </a:rPr>
                      <m:t>,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𝑦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800" dirty="0" smtClean="0"/>
                  <a:t>，计算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𝑣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𝑥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𝑚𝑜𝑑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𝑛</m:t>
                    </m:r>
                  </m:oMath>
                </a14:m>
                <a:endParaRPr lang="zh-CN" altLang="en-US" sz="2800" dirty="0" smtClean="0"/>
              </a:p>
              <a:p>
                <a:pPr marL="91440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𝒗</m:t>
                    </m:r>
                    <m:r>
                      <a:rPr lang="zh-CN" altLang="en-US" sz="28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sz="28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𝒓</m:t>
                    </m:r>
                  </m:oMath>
                </a14:m>
                <a:r>
                  <a:rPr lang="zh-CN" altLang="en-US" sz="2800" dirty="0" smtClean="0"/>
                  <a:t>，表示签名有效；否则表示签名无效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710" r="-5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622526"/>
            <a:ext cx="3124200" cy="1601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 descr="C:\Documents and Settings\Benxiaohai\My Documents\My Pictures\Microsoft 剪辑管理器\j0239653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7025" y="4114800"/>
            <a:ext cx="1716088" cy="1820862"/>
          </a:xfrm>
          <a:prstGeom prst="rect">
            <a:avLst/>
          </a:prstGeom>
          <a:noFill/>
        </p:spPr>
      </p:pic>
      <p:pic>
        <p:nvPicPr>
          <p:cNvPr id="9" name="Picture 4" descr="C:\Documents and Settings\Benxiaohai\My Documents\My Pictures\Microsoft 剪辑管理器\j0239647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4425" y="4267200"/>
            <a:ext cx="1201737" cy="17494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371600" y="60168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Alice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594360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Bob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椭圆形标注 9"/>
          <p:cNvSpPr/>
          <p:nvPr/>
        </p:nvSpPr>
        <p:spPr bwMode="auto">
          <a:xfrm>
            <a:off x="685800" y="2423122"/>
            <a:ext cx="1905000" cy="762000"/>
          </a:xfrm>
          <a:prstGeom prst="wedgeEllipseCallout">
            <a:avLst>
              <a:gd name="adj1" fmla="val 361"/>
              <a:gd name="adj2" fmla="val 201201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从</a:t>
            </a:r>
            <a:r>
              <a:rPr lang="zh-CN" altLang="en-US" dirty="0" smtClean="0"/>
              <a:t>我账户给</a:t>
            </a:r>
            <a:r>
              <a:rPr lang="en-US" altLang="zh-CN" dirty="0" smtClean="0"/>
              <a:t>Bob</a:t>
            </a:r>
            <a:r>
              <a:rPr lang="zh-CN" altLang="en-US" dirty="0" smtClean="0"/>
              <a:t>转入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 flipV="1">
            <a:off x="2209800" y="3223717"/>
            <a:ext cx="1219200" cy="172928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云形标注 13"/>
          <p:cNvSpPr/>
          <p:nvPr/>
        </p:nvSpPr>
        <p:spPr bwMode="auto">
          <a:xfrm>
            <a:off x="5753100" y="1524000"/>
            <a:ext cx="3238500" cy="1661122"/>
          </a:xfrm>
          <a:prstGeom prst="cloudCallout">
            <a:avLst>
              <a:gd name="adj1" fmla="val -49412"/>
              <a:gd name="adj2" fmla="val -38568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这么大一笔资金，这消息是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Alice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发的吗？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b="1" dirty="0" smtClean="0">
                <a:solidFill>
                  <a:srgbClr val="FF0000"/>
                </a:solidFill>
              </a:rPr>
              <a:t>要是过后</a:t>
            </a:r>
            <a:r>
              <a:rPr lang="en-US" altLang="zh-CN" b="1" dirty="0" smtClean="0">
                <a:solidFill>
                  <a:srgbClr val="FF0000"/>
                </a:solidFill>
              </a:rPr>
              <a:t>Alice</a:t>
            </a:r>
            <a:r>
              <a:rPr lang="zh-CN" altLang="en-US" b="1" dirty="0" smtClean="0">
                <a:solidFill>
                  <a:srgbClr val="FF0000"/>
                </a:solidFill>
              </a:rPr>
              <a:t>不承认这笔转账怎么办？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圆角矩形标注 15"/>
          <p:cNvSpPr/>
          <p:nvPr/>
        </p:nvSpPr>
        <p:spPr bwMode="auto">
          <a:xfrm>
            <a:off x="3581400" y="3844142"/>
            <a:ext cx="1981200" cy="990600"/>
          </a:xfrm>
          <a:prstGeom prst="wedgeRoundRectCallout">
            <a:avLst>
              <a:gd name="adj1" fmla="val -37987"/>
              <a:gd name="adj2" fmla="val -110139"/>
              <a:gd name="adj3" fmla="val 16667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Alice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，把你要转账的消息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宋体" pitchFamily="2" charset="-122"/>
              </a:rPr>
              <a:t>签名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之后再发给我</a:t>
            </a:r>
          </a:p>
        </p:txBody>
      </p:sp>
      <p:cxnSp>
        <p:nvCxnSpPr>
          <p:cNvPr id="18" name="直接箭头连接符 17"/>
          <p:cNvCxnSpPr>
            <a:endCxn id="9" idx="3"/>
          </p:cNvCxnSpPr>
          <p:nvPr/>
        </p:nvCxnSpPr>
        <p:spPr bwMode="auto">
          <a:xfrm flipH="1">
            <a:off x="2316162" y="3223717"/>
            <a:ext cx="1417638" cy="19181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972050"/>
            <a:ext cx="279082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8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基于身份的签名方案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altLang="zh-CN" sz="2600" b="1" dirty="0" smtClean="0">
                    <a:solidFill>
                      <a:srgbClr val="692AA2"/>
                    </a:solidFill>
                  </a:rPr>
                  <a:t>Shamir</a:t>
                </a:r>
                <a:r>
                  <a:rPr lang="zh-CN" altLang="en-US" sz="2600" b="1" dirty="0" smtClean="0">
                    <a:solidFill>
                      <a:srgbClr val="692AA2"/>
                    </a:solidFill>
                  </a:rPr>
                  <a:t>的基于身份的数字签名方案 </a:t>
                </a:r>
                <a:r>
                  <a:rPr lang="zh-CN" altLang="en-US" sz="2200" dirty="0" smtClean="0"/>
                  <a:t>：</a:t>
                </a:r>
              </a:p>
              <a:p>
                <a:pPr marL="914400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初始化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KGC</a:t>
                </a:r>
                <a:r>
                  <a:rPr lang="zh-CN" altLang="en-US" dirty="0" smtClean="0"/>
                  <a:t>选择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为两个大素数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zh-CN" altLang="en-US" i="1" dirty="0" smtClean="0">
                        <a:latin typeface="Cambria Math"/>
                      </a:rPr>
                      <m:t>、</m:t>
                    </m:r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的乘积，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</m:oMath>
                </a14:m>
                <a:r>
                  <a:rPr lang="zh-CN" altLang="en-US" dirty="0" smtClean="0"/>
                  <a:t>是与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lang="zh-CN" altLang="en-US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互素的大素数，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zh-CN" altLang="en-US" dirty="0" smtClean="0"/>
                  <a:t>是一个单向函数，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𝒏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𝒆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𝒇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&gt;</m:t>
                    </m:r>
                  </m:oMath>
                </a14:m>
                <a:r>
                  <a:rPr lang="zh-CN" altLang="en-US" dirty="0" smtClean="0"/>
                  <a:t>为公开的参数</a:t>
                </a:r>
              </a:p>
              <a:p>
                <a:pPr marL="914400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密钥提取</a:t>
                </a:r>
                <a:r>
                  <a:rPr lang="zh-CN" altLang="en-US" dirty="0" smtClean="0"/>
                  <a:t>：公开</a:t>
                </a:r>
                <a:r>
                  <a:rPr lang="zh-CN" altLang="en-US" dirty="0" smtClean="0">
                    <a:solidFill>
                      <a:srgbClr val="FF00FF"/>
                    </a:solidFill>
                  </a:rPr>
                  <a:t>用户身份值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 smtClean="0"/>
                  <a:t>，与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 smtClean="0"/>
                  <a:t>值相对应的</a:t>
                </a:r>
                <a:r>
                  <a:rPr lang="zh-CN" altLang="en-US" dirty="0" smtClean="0">
                    <a:solidFill>
                      <a:srgbClr val="FF00FF"/>
                    </a:solidFill>
                  </a:rPr>
                  <a:t>私钥为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𝑔</m:t>
                    </m:r>
                  </m:oMath>
                </a14:m>
                <a:r>
                  <a:rPr lang="zh-CN" altLang="en-US" dirty="0" smtClean="0"/>
                  <a:t>，满足：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𝑔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err="1" smtClean="0">
                        <a:latin typeface="Cambria Math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</a:rPr>
                      <m:t> (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 )</m:t>
                    </m:r>
                  </m:oMath>
                </a14:m>
                <a:endParaRPr lang="zh-CN" altLang="en-US" dirty="0" smtClean="0"/>
              </a:p>
              <a:p>
                <a:pPr marL="914400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签名算法</a:t>
                </a:r>
                <a:r>
                  <a:rPr lang="zh-CN" altLang="en-US" dirty="0" smtClean="0"/>
                  <a:t>：对消息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签名，首先选择一个随机数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dirty="0" smtClean="0"/>
                  <a:t>，计算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𝑚𝑜𝑑</m:t>
                        </m:r>
                        <m:r>
                          <a:rPr lang="en-US" altLang="zh-CN" i="1" dirty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i="1" dirty="0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𝑔</m:t>
                    </m:r>
                    <m:r>
                      <a:rPr lang="en-US" altLang="zh-CN" i="1" dirty="0"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𝑓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𝑚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 smtClean="0"/>
                  <a:t>，则将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签名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𝒔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𝒕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发送给验证者</a:t>
                </a:r>
              </a:p>
              <a:p>
                <a:pPr marL="914400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验证算法</a:t>
                </a:r>
                <a:r>
                  <a:rPr lang="zh-CN" altLang="en-US" dirty="0" smtClean="0"/>
                  <a:t>：验证者收到签名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之后，如果   </a:t>
                </a:r>
              </a:p>
              <a:p>
                <a:pPr lvl="1">
                  <a:lnSpc>
                    <a:spcPct val="80000"/>
                  </a:lnSpc>
                  <a:buNone/>
                </a:pPr>
                <a:r>
                  <a:rPr lang="zh-CN" altLang="en-US" dirty="0" smtClean="0"/>
                  <a:t>                              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borderBoxPr>
                      <m:e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𝑒</m:t>
                            </m:r>
                          </m:sup>
                        </m:sSup>
                        <m:groupChr>
                          <m:groupChrPr>
                            <m:chr m:val="⇔"/>
                            <m:vertJc m:val="bot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CN" i="1">
                                <a:latin typeface="Cambria Math"/>
                              </a:rPr>
                              <m:t>?</m:t>
                            </m:r>
                          </m:e>
                        </m:groupChr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e>
                    </m:borderBox>
                  </m:oMath>
                </a14:m>
                <a:endParaRPr lang="zh-CN" altLang="en-US" dirty="0" smtClean="0"/>
              </a:p>
              <a:p>
                <a:pPr lvl="1">
                  <a:lnSpc>
                    <a:spcPct val="80000"/>
                  </a:lnSpc>
                  <a:buNone/>
                </a:pPr>
                <a:r>
                  <a:rPr lang="zh-CN" altLang="en-US" dirty="0" smtClean="0"/>
                  <a:t> 成立，则接受该签名为有效签名；否则，拒绝该签名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3252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 altLang="zh-CN" sz="3200" dirty="0"/>
              <a:t>Cha-</a:t>
            </a:r>
            <a:r>
              <a:rPr lang="en-US" altLang="zh-CN" sz="3200" dirty="0" err="1"/>
              <a:t>Cheon</a:t>
            </a:r>
            <a:r>
              <a:rPr lang="zh-CN" altLang="en-US" sz="3200" dirty="0"/>
              <a:t>的基于身份的数字签名方案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76400"/>
                <a:ext cx="8458200" cy="4648200"/>
              </a:xfrm>
            </p:spPr>
            <p:txBody>
              <a:bodyPr/>
              <a:lstStyle/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设置</a:t>
                </a:r>
                <a:r>
                  <a:rPr lang="zh-CN" altLang="en-US" dirty="0" smtClean="0"/>
                  <a:t>：生成素数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，两个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阶群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𝑮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𝑮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，一个双线性映射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ê: </m:t>
                    </m:r>
                    <m:r>
                      <a:rPr lang="en-US" altLang="zh-CN" b="1" i="1" dirty="0" smtClean="0">
                        <a:latin typeface="Cambria Math"/>
                      </a:rPr>
                      <m:t>𝑮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×</m:t>
                    </m:r>
                    <m:r>
                      <a:rPr lang="en-US" altLang="zh-CN" b="1" i="1" dirty="0" smtClean="0">
                        <a:latin typeface="Cambria Math"/>
                      </a:rPr>
                      <m:t>𝑮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→</m:t>
                    </m:r>
                    <m:r>
                      <a:rPr lang="en-US" altLang="zh-CN" b="1" i="1" dirty="0" smtClean="0">
                        <a:latin typeface="Cambria Math"/>
                      </a:rPr>
                      <m:t>𝑮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。生成元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r>
                      <a:rPr lang="en-US" altLang="zh-CN" b="1" i="1" dirty="0" smtClean="0">
                        <a:latin typeface="Cambria Math"/>
                      </a:rPr>
                      <m:t>𝑮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。随机数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b="0" i="1" dirty="0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，令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𝑝𝑢𝑏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𝑠𝑃</m:t>
                    </m:r>
                  </m:oMath>
                </a14:m>
                <a:r>
                  <a:rPr lang="zh-CN" altLang="en-US" dirty="0" smtClean="0"/>
                  <a:t>。</a:t>
                </a:r>
                <a:r>
                  <a:rPr lang="en-US" altLang="zh-CN" dirty="0" smtClean="0"/>
                  <a:t>Hash</a:t>
                </a:r>
                <a:r>
                  <a:rPr lang="zh-CN" altLang="en-US" dirty="0" smtClean="0"/>
                  <a:t>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: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0, 1</m:t>
                        </m:r>
                      </m:e>
                    </m:d>
                    <m:r>
                      <a:rPr lang="en-US" altLang="zh-CN" i="1" baseline="30000" dirty="0" smtClean="0">
                        <a:latin typeface="Cambria Math"/>
                      </a:rPr>
                      <m:t>∗</m:t>
                    </m:r>
                    <m:r>
                      <a:rPr lang="en-US" altLang="zh-CN" i="1" dirty="0" smtClean="0">
                        <a:latin typeface="Cambria Math"/>
                        <a:sym typeface="Symbol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/>
                      </a:rPr>
                      <m:t>𝑮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∗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zh-CN" altLang="en-US" b="0" i="1" dirty="0" smtClean="0">
                        <a:latin typeface="Cambria Math"/>
                      </a:rPr>
                      <m:t>；</m:t>
                    </m:r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: {0, 1}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∗</m:t>
                    </m:r>
                    <m:r>
                      <a:rPr lang="en-US" altLang="zh-CN" i="1" dirty="0" smtClean="0">
                        <a:latin typeface="Cambria Math"/>
                      </a:rPr>
                      <m:t>×</m:t>
                    </m:r>
                    <m:r>
                      <a:rPr lang="en-US" altLang="zh-CN" b="1" i="1" dirty="0" smtClean="0">
                        <a:latin typeface="Cambria Math"/>
                      </a:rPr>
                      <m:t>𝑮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∗</m:t>
                    </m:r>
                    <m:r>
                      <a:rPr lang="en-US" altLang="zh-CN" i="1" dirty="0" smtClean="0">
                        <a:latin typeface="Cambria Math"/>
                        <a:sym typeface="Symbol" pitchFamily="18" charset="2"/>
                      </a:rPr>
                      <m:t></m:t>
                    </m:r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。系统参数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𝑝𝑎𝑟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&lt;</m:t>
                    </m:r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b="1" i="1" dirty="0" smtClean="0">
                        <a:latin typeface="Cambria Math"/>
                      </a:rPr>
                      <m:t>𝑮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b="1" i="1" dirty="0" smtClean="0">
                        <a:latin typeface="Cambria Math"/>
                      </a:rPr>
                      <m:t>𝑮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, ê, </m:t>
                    </m:r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err="1" smtClean="0">
                        <a:latin typeface="Cambria Math"/>
                      </a:rPr>
                      <m:t>𝑃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𝑝𝑢𝑏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&gt;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 smtClean="0"/>
                  <a:t>主密钥为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</m:oMath>
                </a14:m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析出</a:t>
                </a:r>
                <a:r>
                  <a:rPr lang="zh-CN" altLang="en-US" dirty="0" smtClean="0"/>
                  <a:t>：给定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𝐼𝐷</m:t>
                    </m:r>
                    <m:r>
                      <a:rPr lang="en-US" altLang="zh-CN" i="1" dirty="0" smtClean="0">
                        <a:latin typeface="Cambria Math"/>
                      </a:rPr>
                      <m:t>∈{0, 1}</m:t>
                    </m:r>
                  </m:oMath>
                </a14:m>
                <a:r>
                  <a:rPr lang="en-US" altLang="zh-CN" dirty="0" smtClean="0"/>
                  <a:t>*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KGC </a:t>
                </a: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𝐼𝐷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𝐼𝐷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，私钥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𝐼𝐷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𝑠𝑄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𝐼𝐷</m:t>
                    </m:r>
                  </m:oMath>
                </a14:m>
                <a:endParaRPr lang="zh-CN" altLang="en-US" dirty="0" smtClean="0"/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签名</a:t>
                </a:r>
                <a:r>
                  <a:rPr lang="zh-CN" altLang="en-US" dirty="0" smtClean="0"/>
                  <a:t>：给定消息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，选取随机数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，计算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𝑈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𝑟𝑄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𝐼𝐷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h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𝑈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</a:rPr>
                      <m:t>𝑉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zh-CN" altLang="en-US" i="1" dirty="0" smtClean="0">
                        <a:latin typeface="Cambria Math"/>
                      </a:rPr>
                      <m:t>＋</m:t>
                    </m:r>
                    <m:r>
                      <a:rPr lang="en-US" altLang="zh-CN" i="1" dirty="0" smtClean="0">
                        <a:latin typeface="Cambria Math"/>
                      </a:rPr>
                      <m:t>h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en-US" altLang="zh-CN" i="1" dirty="0" err="1" smtClean="0">
                        <a:latin typeface="Cambria Math"/>
                      </a:rPr>
                      <m:t>𝑑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签名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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𝑈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𝑉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 smtClean="0"/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验证</a:t>
                </a:r>
                <a:r>
                  <a:rPr lang="zh-CN" altLang="en-US" dirty="0" smtClean="0"/>
                  <a:t>：验证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ê(</m:t>
                    </m:r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𝑉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ê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err="1" smtClean="0">
                        <a:latin typeface="Cambria Math"/>
                      </a:rPr>
                      <m:t>𝑃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𝑝𝑢𝑏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𝑈</m:t>
                    </m:r>
                    <m:r>
                      <a:rPr lang="zh-CN" altLang="en-US" i="1" dirty="0" smtClean="0">
                        <a:latin typeface="Cambria Math"/>
                      </a:rPr>
                      <m:t>＋</m:t>
                    </m:r>
                    <m:r>
                      <a:rPr lang="en-US" altLang="zh-CN" i="1" dirty="0" smtClean="0">
                        <a:latin typeface="Cambria Math"/>
                      </a:rPr>
                      <m:t>h𝑄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是否成立</a:t>
                </a:r>
              </a:p>
              <a:p>
                <a:pPr>
                  <a:spcBef>
                    <a:spcPts val="0"/>
                  </a:spcBef>
                </a:pP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Cha</a:t>
                </a:r>
                <a:r>
                  <a:rPr lang="zh-CN" altLang="en-US" sz="2400" dirty="0" smtClean="0"/>
                  <a:t>和</a:t>
                </a:r>
                <a:r>
                  <a:rPr lang="en-US" altLang="zh-CN" sz="2400" dirty="0" err="1" smtClean="0"/>
                  <a:t>Cheon</a:t>
                </a:r>
                <a:r>
                  <a:rPr lang="zh-CN" altLang="en-US" sz="2400" b="1" dirty="0" smtClean="0">
                    <a:solidFill>
                      <a:srgbClr val="FF00FF"/>
                    </a:solidFill>
                  </a:rPr>
                  <a:t>在</a:t>
                </a:r>
                <a:r>
                  <a:rPr lang="en-US" altLang="zh-CN" sz="2400" b="1" dirty="0" smtClean="0">
                    <a:solidFill>
                      <a:srgbClr val="FF00FF"/>
                    </a:solidFill>
                  </a:rPr>
                  <a:t>RO</a:t>
                </a:r>
                <a:r>
                  <a:rPr lang="zh-CN" altLang="en-US" sz="2400" b="1" dirty="0" smtClean="0">
                    <a:solidFill>
                      <a:srgbClr val="FF00FF"/>
                    </a:solidFill>
                  </a:rPr>
                  <a:t>模型下证明了方案的安全性</a:t>
                </a:r>
                <a:r>
                  <a:rPr lang="zh-CN" altLang="en-US" sz="2400" dirty="0" smtClean="0"/>
                  <a:t>，他们的</a:t>
                </a:r>
                <a:r>
                  <a:rPr lang="zh-CN" altLang="en-US" sz="2400" dirty="0"/>
                  <a:t>思想</a:t>
                </a:r>
                <a:r>
                  <a:rPr lang="zh-CN" altLang="en-US" sz="2400" dirty="0" smtClean="0"/>
                  <a:t>被普遍应用于基于身份的签名方案的安全性证明中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76400"/>
                <a:ext cx="8458200" cy="4648200"/>
              </a:xfrm>
              <a:blipFill rotWithShape="1">
                <a:blip r:embed="rId2"/>
                <a:stretch>
                  <a:fillRect l="-1009" t="-1442" r="-216" b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其他类别数字签名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一次数字签名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环签名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代理签名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不可否认签名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故障停止式签名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指定接收人签名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多重数字签名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批验证数字签名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门限签名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DAD9-1063-40C4-9725-CDB416C213D0}" type="datetime1">
              <a:rPr lang="zh-CN" altLang="en-US"/>
              <a:pPr/>
              <a:t>2013/10/18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F4D07-D61B-438C-A3F6-12FE53F0AD44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latin typeface="宋体" charset="-122"/>
              </a:rPr>
              <a:t>数字</a:t>
            </a:r>
            <a:r>
              <a:rPr lang="zh-CN" altLang="en-US" sz="3600" b="1" dirty="0">
                <a:latin typeface="宋体" charset="-122"/>
              </a:rPr>
              <a:t>证书</a:t>
            </a:r>
            <a:r>
              <a:rPr lang="zh-CN" altLang="en-US" dirty="0">
                <a:solidFill>
                  <a:schemeClr val="tx1"/>
                </a:solidFill>
                <a:latin typeface="宋体" charset="-122"/>
              </a:rPr>
              <a:t> 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34400" cy="4800600"/>
          </a:xfrm>
        </p:spPr>
        <p:txBody>
          <a:bodyPr/>
          <a:lstStyle/>
          <a:p>
            <a:pPr>
              <a:buClr>
                <a:srgbClr val="3366FF"/>
              </a:buClr>
            </a:pPr>
            <a:r>
              <a:rPr lang="zh-CN" altLang="en-US" sz="2400" b="1" dirty="0"/>
              <a:t>用电子手段来证实一个用户的身份及用户对网络资源的访问权限，</a:t>
            </a:r>
            <a:r>
              <a:rPr lang="zh-CN" altLang="en-US" sz="2400" b="1" dirty="0" smtClean="0"/>
              <a:t>由认证</a:t>
            </a:r>
            <a:r>
              <a:rPr lang="zh-CN" altLang="en-US" sz="2400" b="1" dirty="0"/>
              <a:t>中心（</a:t>
            </a:r>
            <a:r>
              <a:rPr lang="en-US" altLang="zh-CN" sz="2400" b="1" dirty="0"/>
              <a:t>Certificate Authority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CA</a:t>
            </a:r>
            <a:r>
              <a:rPr lang="zh-CN" altLang="en-US" sz="2400" b="1" dirty="0"/>
              <a:t>）签发，主要用于数字签名的一个数据文件，它包含用户身份信息、用户公钥信息以及身份验证机构</a:t>
            </a:r>
            <a:r>
              <a:rPr lang="zh-CN" altLang="en-US" sz="2400" b="1" dirty="0" smtClean="0"/>
              <a:t>数字签名，即</a:t>
            </a:r>
            <a:r>
              <a:rPr lang="zh-CN" altLang="en-US" sz="2400" b="1" dirty="0"/>
              <a:t>相当于一个</a:t>
            </a:r>
            <a:r>
              <a:rPr lang="zh-CN" altLang="en-US" sz="2400" b="1" dirty="0">
                <a:solidFill>
                  <a:srgbClr val="FF00FF"/>
                </a:solidFill>
              </a:rPr>
              <a:t>网上</a:t>
            </a:r>
            <a:r>
              <a:rPr lang="zh-CN" altLang="en-US" sz="2400" b="1" dirty="0" smtClean="0">
                <a:solidFill>
                  <a:srgbClr val="FF00FF"/>
                </a:solidFill>
              </a:rPr>
              <a:t>身份证</a:t>
            </a:r>
            <a:r>
              <a:rPr lang="zh-CN" altLang="en-US" sz="2400" b="1" dirty="0" smtClean="0"/>
              <a:t>；从</a:t>
            </a:r>
            <a:r>
              <a:rPr lang="zh-CN" altLang="en-US" sz="2400" b="1" dirty="0"/>
              <a:t>数字证书的作用来</a:t>
            </a:r>
            <a:r>
              <a:rPr lang="zh-CN" altLang="en-US" sz="2400" b="1" dirty="0" smtClean="0"/>
              <a:t>分：</a:t>
            </a:r>
            <a:r>
              <a:rPr lang="zh-CN" altLang="en-US" sz="2400" b="1" dirty="0">
                <a:latin typeface="宋体" charset="-122"/>
              </a:rPr>
              <a:t/>
            </a:r>
            <a:br>
              <a:rPr lang="zh-CN" altLang="en-US" sz="2400" b="1" dirty="0">
                <a:latin typeface="宋体" charset="-122"/>
              </a:rPr>
            </a:br>
            <a:r>
              <a:rPr lang="en-US" altLang="zh-CN" sz="2400" b="1" dirty="0">
                <a:solidFill>
                  <a:srgbClr val="FF00FF"/>
                </a:solidFill>
                <a:latin typeface="宋体" charset="-122"/>
              </a:rPr>
              <a:t>1</a:t>
            </a:r>
            <a:r>
              <a:rPr lang="zh-CN" altLang="en-US" sz="2400" b="1" dirty="0">
                <a:solidFill>
                  <a:srgbClr val="FF00FF"/>
                </a:solidFill>
                <a:latin typeface="宋体" charset="-122"/>
              </a:rPr>
              <a:t>）签名证书</a:t>
            </a:r>
            <a:br>
              <a:rPr lang="zh-CN" altLang="en-US" sz="2400" b="1" dirty="0">
                <a:solidFill>
                  <a:srgbClr val="FF00FF"/>
                </a:solidFill>
                <a:latin typeface="宋体" charset="-122"/>
              </a:rPr>
            </a:br>
            <a:r>
              <a:rPr lang="en-US" altLang="zh-CN" sz="2400" b="1" dirty="0">
                <a:solidFill>
                  <a:srgbClr val="FF00FF"/>
                </a:solidFill>
                <a:latin typeface="宋体" charset="-122"/>
              </a:rPr>
              <a:t>2</a:t>
            </a:r>
            <a:r>
              <a:rPr lang="zh-CN" altLang="en-US" sz="2400" b="1" dirty="0">
                <a:solidFill>
                  <a:srgbClr val="FF00FF"/>
                </a:solidFill>
                <a:latin typeface="宋体" charset="-122"/>
              </a:rPr>
              <a:t>）加密证书</a:t>
            </a:r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66302"/>
            <a:ext cx="3886200" cy="29090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162425"/>
            <a:ext cx="2212975" cy="221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66850"/>
            <a:ext cx="85344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椭圆 6"/>
          <p:cNvSpPr/>
          <p:nvPr/>
        </p:nvSpPr>
        <p:spPr bwMode="auto">
          <a:xfrm>
            <a:off x="1752600" y="3819525"/>
            <a:ext cx="1143000" cy="29527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9" name="直接箭头连接符 8"/>
          <p:cNvCxnSpPr>
            <a:stCxn id="7" idx="6"/>
          </p:cNvCxnSpPr>
          <p:nvPr/>
        </p:nvCxnSpPr>
        <p:spPr bwMode="auto">
          <a:xfrm flipV="1">
            <a:off x="2895600" y="3124200"/>
            <a:ext cx="1295400" cy="84296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57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D2066-0F36-467C-97C8-03BE80AEA563}" type="datetime1">
              <a:rPr lang="zh-CN" altLang="en-US"/>
              <a:pPr/>
              <a:t>2013/10/18</a:t>
            </a:fld>
            <a:endParaRPr lang="en-US" altLang="zh-CN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6636E-248F-4E13-978F-B0CB5733DE90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278563"/>
          </a:xfrm>
          <a:prstGeom prst="rect">
            <a:avLst/>
          </a:prstGeom>
          <a:noFill/>
        </p:spPr>
      </p:pic>
      <p:sp>
        <p:nvSpPr>
          <p:cNvPr id="164869" name="Text Box 5"/>
          <p:cNvSpPr txBox="1">
            <a:spLocks noChangeArrowheads="1"/>
          </p:cNvSpPr>
          <p:nvPr/>
        </p:nvSpPr>
        <p:spPr bwMode="auto">
          <a:xfrm>
            <a:off x="3419475" y="5876925"/>
            <a:ext cx="2305050" cy="39846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164870" name="Text Box 6"/>
          <p:cNvSpPr txBox="1">
            <a:spLocks noChangeArrowheads="1"/>
          </p:cNvSpPr>
          <p:nvPr/>
        </p:nvSpPr>
        <p:spPr bwMode="auto">
          <a:xfrm>
            <a:off x="1619250" y="5876925"/>
            <a:ext cx="1225550" cy="39846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164871" name="Text Box 7"/>
          <p:cNvSpPr txBox="1">
            <a:spLocks noChangeArrowheads="1"/>
          </p:cNvSpPr>
          <p:nvPr/>
        </p:nvSpPr>
        <p:spPr bwMode="auto">
          <a:xfrm>
            <a:off x="1116013" y="1628775"/>
            <a:ext cx="1511300" cy="39846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164872" name="Text Box 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900113" y="3213100"/>
            <a:ext cx="2951162" cy="39846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12" name="Picture 4" descr="无标题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3101676"/>
            <a:ext cx="2701118" cy="1368152"/>
          </a:xfrm>
          <a:prstGeom prst="rect">
            <a:avLst/>
          </a:prstGeom>
          <a:noFill/>
        </p:spPr>
      </p:pic>
      <p:sp>
        <p:nvSpPr>
          <p:cNvPr id="13" name="爆炸形 1 12"/>
          <p:cNvSpPr/>
          <p:nvPr/>
        </p:nvSpPr>
        <p:spPr bwMode="auto">
          <a:xfrm>
            <a:off x="4143372" y="571480"/>
            <a:ext cx="3143272" cy="2285992"/>
          </a:xfrm>
          <a:prstGeom prst="irregularSeal1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600" b="1" dirty="0" smtClean="0">
                <a:solidFill>
                  <a:srgbClr val="FF0000"/>
                </a:solidFill>
                <a:latin typeface="+mj-ea"/>
                <a:ea typeface="+mj-ea"/>
              </a:rPr>
              <a:t>安全吗？</a:t>
            </a: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 descr="捕获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42852"/>
            <a:ext cx="5468401" cy="4935538"/>
          </a:xfrm>
        </p:spPr>
      </p:pic>
      <p:pic>
        <p:nvPicPr>
          <p:cNvPr id="8" name="图片 7" descr="捕获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571480"/>
            <a:ext cx="6019800" cy="5286375"/>
          </a:xfrm>
          <a:prstGeom prst="rect">
            <a:avLst/>
          </a:prstGeom>
        </p:spPr>
      </p:pic>
      <p:pic>
        <p:nvPicPr>
          <p:cNvPr id="9" name="图片 8" descr="捕获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04" y="1357298"/>
            <a:ext cx="5981700" cy="4962525"/>
          </a:xfrm>
          <a:prstGeom prst="rect">
            <a:avLst/>
          </a:prstGeom>
        </p:spPr>
      </p:pic>
      <p:pic>
        <p:nvPicPr>
          <p:cNvPr id="10" name="图片 9" descr="捕获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670" y="1785926"/>
            <a:ext cx="6786610" cy="4613610"/>
          </a:xfrm>
          <a:prstGeom prst="rect">
            <a:avLst/>
          </a:prstGeom>
        </p:spPr>
      </p:pic>
      <p:pic>
        <p:nvPicPr>
          <p:cNvPr id="11" name="图片 10" descr="捕获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62" y="0"/>
            <a:ext cx="7143800" cy="6536893"/>
          </a:xfrm>
          <a:prstGeom prst="rect">
            <a:avLst/>
          </a:prstGeom>
        </p:spPr>
      </p:pic>
      <p:pic>
        <p:nvPicPr>
          <p:cNvPr id="12" name="图片 11" descr="捕获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00108"/>
            <a:ext cx="9179012" cy="428628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 bwMode="auto">
          <a:xfrm>
            <a:off x="5868144" y="3838560"/>
            <a:ext cx="1685160" cy="886584"/>
          </a:xfrm>
          <a:prstGeom prst="ellipse">
            <a:avLst/>
          </a:prstGeom>
          <a:noFill/>
          <a:ln w="571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BF04DC-A021-459E-8BF2-16EE62C4961A}" type="datetime1">
              <a:rPr lang="zh-CN" altLang="en-US" smtClean="0"/>
              <a:t>2013/10/18</a:t>
            </a:fld>
            <a:endParaRPr lang="zh-CN" altLang="en-US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4294967295"/>
          </p:nvPr>
        </p:nvSpPr>
        <p:spPr>
          <a:xfrm>
            <a:off x="3563888" y="6453336"/>
            <a:ext cx="2819400" cy="3365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3773FA-04BE-4575-9625-A7596617E1A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4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543800" cy="4739173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74" y="4724400"/>
            <a:ext cx="418147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7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数字签名的概念和作用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常见的数字签名方案</a:t>
            </a:r>
            <a:endParaRPr lang="en-US" altLang="zh-CN" dirty="0" smtClean="0"/>
          </a:p>
          <a:p>
            <a:pPr lvl="1"/>
            <a:r>
              <a:rPr lang="en-US" altLang="zh-CN" b="1" dirty="0" smtClean="0">
                <a:solidFill>
                  <a:srgbClr val="FF00FF"/>
                </a:solidFill>
              </a:rPr>
              <a:t>RSA</a:t>
            </a:r>
            <a:endParaRPr lang="en-US" altLang="zh-CN" b="1" dirty="0">
              <a:solidFill>
                <a:srgbClr val="FF00FF"/>
              </a:solidFill>
            </a:endParaRPr>
          </a:p>
          <a:p>
            <a:pPr lvl="1"/>
            <a:r>
              <a:rPr lang="en-US" altLang="zh-CN" b="1" dirty="0">
                <a:solidFill>
                  <a:srgbClr val="FF00FF"/>
                </a:solidFill>
              </a:rPr>
              <a:t>DSS</a:t>
            </a:r>
          </a:p>
          <a:p>
            <a:pPr lvl="1"/>
            <a:r>
              <a:rPr lang="en-US" altLang="zh-CN" b="1" dirty="0" err="1">
                <a:solidFill>
                  <a:srgbClr val="FF00FF"/>
                </a:solidFill>
              </a:rPr>
              <a:t>EIgamal</a:t>
            </a:r>
            <a:endParaRPr lang="en-US" altLang="zh-CN" b="1" dirty="0">
              <a:solidFill>
                <a:srgbClr val="FF00FF"/>
              </a:solidFill>
            </a:endParaRPr>
          </a:p>
          <a:p>
            <a:pPr lvl="1"/>
            <a:r>
              <a:rPr lang="en-US" altLang="zh-CN" b="1" dirty="0" err="1">
                <a:solidFill>
                  <a:srgbClr val="FF00FF"/>
                </a:solidFill>
              </a:rPr>
              <a:t>Schnorr</a:t>
            </a:r>
            <a:endParaRPr lang="en-US" altLang="zh-CN" b="1" dirty="0">
              <a:solidFill>
                <a:srgbClr val="FF00FF"/>
              </a:solidFill>
            </a:endParaRPr>
          </a:p>
          <a:p>
            <a:pPr lvl="1"/>
            <a:r>
              <a:rPr lang="en-US" altLang="zh-CN" dirty="0" smtClean="0"/>
              <a:t>ECDSA</a:t>
            </a:r>
          </a:p>
          <a:p>
            <a:pPr lvl="1"/>
            <a:r>
              <a:rPr lang="en-US" altLang="zh-CN" dirty="0" smtClean="0"/>
              <a:t>……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E83B-E59A-4993-945C-1479E33E9FEC}" type="datetime1">
              <a:rPr lang="zh-CN" altLang="en-US"/>
              <a:pPr/>
              <a:t>2013/10/18</a:t>
            </a:fld>
            <a:endParaRPr lang="en-US" altLang="zh-CN" dirty="0"/>
          </a:p>
        </p:txBody>
      </p:sp>
      <p:sp>
        <p:nvSpPr>
          <p:cNvPr id="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26F6-1BE5-4943-8E3E-F3516FB7B088}" type="slidenum">
              <a:rPr lang="en-US" altLang="zh-CN"/>
              <a:pPr/>
              <a:t>4</a:t>
            </a:fld>
            <a:endParaRPr lang="en-US" altLang="zh-CN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1828800" y="1752600"/>
            <a:ext cx="762000" cy="665162"/>
            <a:chOff x="1110" y="2656"/>
            <a:chExt cx="1549" cy="1351"/>
          </a:xfrm>
        </p:grpSpPr>
        <p:sp>
          <p:nvSpPr>
            <p:cNvPr id="40964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5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1828800" y="2667000"/>
            <a:ext cx="762000" cy="665162"/>
            <a:chOff x="3174" y="2656"/>
            <a:chExt cx="1549" cy="1351"/>
          </a:xfrm>
        </p:grpSpPr>
        <p:sp>
          <p:nvSpPr>
            <p:cNvPr id="4096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2667000" y="1828800"/>
            <a:ext cx="29546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数字签名的基本概念</a:t>
            </a:r>
            <a:endParaRPr lang="en-US" altLang="zh-CN" sz="2400" dirty="0"/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5" name="Text Box 15"/>
          <p:cNvSpPr txBox="1">
            <a:spLocks noChangeArrowheads="1"/>
          </p:cNvSpPr>
          <p:nvPr/>
        </p:nvSpPr>
        <p:spPr bwMode="auto">
          <a:xfrm>
            <a:off x="2667000" y="2743200"/>
            <a:ext cx="143340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 smtClean="0"/>
              <a:t>RSA</a:t>
            </a:r>
            <a:r>
              <a:rPr lang="zh-CN" altLang="en-US" sz="2400" dirty="0" smtClean="0"/>
              <a:t>签名</a:t>
            </a:r>
            <a:endParaRPr lang="en-US" altLang="zh-CN" sz="2400" dirty="0"/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0977" name="Group 17"/>
          <p:cNvGrpSpPr>
            <a:grpSpLocks/>
          </p:cNvGrpSpPr>
          <p:nvPr/>
        </p:nvGrpSpPr>
        <p:grpSpPr bwMode="auto">
          <a:xfrm>
            <a:off x="1828800" y="3559175"/>
            <a:ext cx="762000" cy="665162"/>
            <a:chOff x="1110" y="2656"/>
            <a:chExt cx="1549" cy="1351"/>
          </a:xfrm>
        </p:grpSpPr>
        <p:sp>
          <p:nvSpPr>
            <p:cNvPr id="40978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9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81" name="Group 21"/>
          <p:cNvGrpSpPr>
            <a:grpSpLocks/>
          </p:cNvGrpSpPr>
          <p:nvPr/>
        </p:nvGrpSpPr>
        <p:grpSpPr bwMode="auto">
          <a:xfrm>
            <a:off x="1828800" y="4473575"/>
            <a:ext cx="762000" cy="665162"/>
            <a:chOff x="3174" y="2656"/>
            <a:chExt cx="1549" cy="1351"/>
          </a:xfrm>
        </p:grpSpPr>
        <p:sp>
          <p:nvSpPr>
            <p:cNvPr id="40982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3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85" name="Line 25"/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6" name="Text Box 26"/>
          <p:cNvSpPr txBox="1">
            <a:spLocks noChangeArrowheads="1"/>
          </p:cNvSpPr>
          <p:nvPr/>
        </p:nvSpPr>
        <p:spPr bwMode="auto">
          <a:xfrm>
            <a:off x="2667000" y="3635375"/>
            <a:ext cx="26645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数字签名标准</a:t>
            </a:r>
            <a:r>
              <a:rPr lang="en-US" altLang="zh-CN" sz="2400" dirty="0" smtClean="0"/>
              <a:t>DSS</a:t>
            </a:r>
            <a:endParaRPr lang="en-US" altLang="zh-CN" sz="2400" dirty="0"/>
          </a:p>
        </p:txBody>
      </p:sp>
      <p:sp>
        <p:nvSpPr>
          <p:cNvPr id="40987" name="Text Box 27"/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438400" y="51054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9" name="Text Box 29"/>
          <p:cNvSpPr txBox="1">
            <a:spLocks noChangeArrowheads="1"/>
          </p:cNvSpPr>
          <p:nvPr/>
        </p:nvSpPr>
        <p:spPr bwMode="auto">
          <a:xfrm>
            <a:off x="2667000" y="4549775"/>
            <a:ext cx="20313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其他签名算法</a:t>
            </a:r>
            <a:endParaRPr lang="en-US" altLang="zh-CN" sz="2400" dirty="0"/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gray">
          <a:xfrm>
            <a:off x="2025650" y="4572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4" name="Group 21"/>
          <p:cNvGrpSpPr>
            <a:grpSpLocks/>
          </p:cNvGrpSpPr>
          <p:nvPr/>
        </p:nvGrpSpPr>
        <p:grpSpPr bwMode="auto">
          <a:xfrm>
            <a:off x="1828800" y="5334000"/>
            <a:ext cx="762000" cy="665162"/>
            <a:chOff x="3174" y="2656"/>
            <a:chExt cx="1549" cy="1351"/>
          </a:xfrm>
        </p:grpSpPr>
        <p:sp>
          <p:nvSpPr>
            <p:cNvPr id="35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" name="Line 28"/>
          <p:cNvSpPr>
            <a:spLocks noChangeShapeType="1"/>
          </p:cNvSpPr>
          <p:nvPr/>
        </p:nvSpPr>
        <p:spPr bwMode="auto">
          <a:xfrm>
            <a:off x="2438400" y="5943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29"/>
          <p:cNvSpPr txBox="1">
            <a:spLocks noChangeArrowheads="1"/>
          </p:cNvSpPr>
          <p:nvPr/>
        </p:nvSpPr>
        <p:spPr bwMode="auto">
          <a:xfrm>
            <a:off x="2667000" y="5410200"/>
            <a:ext cx="29546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基于身份的签名方案</a:t>
            </a:r>
            <a:endParaRPr lang="en-US" altLang="zh-CN" sz="2400" dirty="0"/>
          </a:p>
        </p:txBody>
      </p:sp>
      <p:sp>
        <p:nvSpPr>
          <p:cNvPr id="40" name="Text Box 30"/>
          <p:cNvSpPr txBox="1">
            <a:spLocks noChangeArrowheads="1"/>
          </p:cNvSpPr>
          <p:nvPr/>
        </p:nvSpPr>
        <p:spPr bwMode="gray">
          <a:xfrm>
            <a:off x="2025650" y="5432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 smtClean="0">
                <a:solidFill>
                  <a:schemeClr val="bg1"/>
                </a:solidFill>
              </a:rPr>
              <a:t>5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数字签名</a:t>
            </a:r>
            <a:r>
              <a:rPr lang="zh-CN" altLang="en-US" dirty="0" smtClean="0"/>
              <a:t>是手写签名数字化的产物，但又有着显著的区别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每个消息的签名都不同</a:t>
            </a:r>
            <a:r>
              <a:rPr lang="zh-CN" altLang="en-US" dirty="0" smtClean="0"/>
              <a:t>，否则签名就会被获取并复制到另外的文件中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数字签名的基础是公钥密码学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数字签名的目的和要求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zh-CN" altLang="en-US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数字签名的目的：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保证信息的</a:t>
            </a:r>
            <a:r>
              <a:rPr lang="zh-CN" altLang="en-US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完整性和真实性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，即消息没有被篡改，而且签名也没有被篡改，消息只能始发于所声称的一方</a:t>
            </a:r>
          </a:p>
          <a:p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一个完善的签名方案应满足以下三个条件：</a:t>
            </a:r>
          </a:p>
          <a:p>
            <a:pPr marL="914400" lvl="1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不可否认性：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签名者事后不能否认或抵赖自己的签名</a:t>
            </a:r>
            <a:endParaRPr lang="zh-CN" altLang="en-US" b="1" dirty="0" smtClean="0">
              <a:solidFill>
                <a:srgbClr val="FF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不可伪造性：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其他任何人均不能伪造签名，也不能对接收或发送的信息进行篡改、伪造和冒充</a:t>
            </a:r>
          </a:p>
          <a:p>
            <a:pPr marL="914400" lvl="1" indent="-514350">
              <a:buFont typeface="+mj-lt"/>
              <a:buAutoNum type="arabicPeriod"/>
            </a:pPr>
            <a:r>
              <a:rPr lang="zh-CN" altLang="en-US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公正的仲</a:t>
            </a:r>
            <a:r>
              <a:rPr lang="zh-CN" altLang="en-US" b="1" dirty="0" smtClean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裁：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若当事双方对签名真伪发生争执时，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能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通过公正的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仲裁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者验证签名来确定其真伪</a:t>
            </a:r>
          </a:p>
          <a:p>
            <a:pPr marL="914400" lvl="1" indent="-5143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数字签名的定义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ISO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对数字签名的定义</a:t>
            </a:r>
            <a:r>
              <a:rPr lang="zh-CN" altLang="en-US" sz="3200" dirty="0" smtClean="0"/>
              <a:t>：</a:t>
            </a:r>
            <a:endParaRPr lang="en-US" altLang="zh-CN" sz="3200" dirty="0" smtClean="0"/>
          </a:p>
          <a:p>
            <a:pPr marL="400050" lvl="1" indent="0">
              <a:buNone/>
            </a:pPr>
            <a:r>
              <a:rPr lang="zh-CN" altLang="en-US" sz="2800" dirty="0" smtClean="0"/>
              <a:t>是指附加在数据单元上的一些数据，或是对数据单元所做的密码变换，这种数据或变换允许数据单元的接收者用以确认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数据单元来源</a:t>
            </a:r>
            <a:r>
              <a:rPr lang="zh-CN" altLang="en-US" sz="2800" dirty="0" smtClean="0"/>
              <a:t>和数据单元的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完整性</a:t>
            </a:r>
            <a:r>
              <a:rPr lang="zh-CN" altLang="en-US" sz="2800" dirty="0" smtClean="0"/>
              <a:t>，并保护数据，防止被人伪造</a:t>
            </a:r>
            <a:endParaRPr lang="en-US" altLang="zh-CN" sz="2800" dirty="0" smtClean="0"/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签名方案的组成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8229600" cy="4572000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FF"/>
                    </a:solidFill>
                  </a:rPr>
                  <a:t>签名方案</a:t>
                </a:r>
                <a:r>
                  <a:rPr lang="zh-CN" altLang="en-US" dirty="0" smtClean="0"/>
                  <a:t>是满足下列条件的五元组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𝐴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𝐾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𝑆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𝑉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：</m:t>
                    </m:r>
                  </m:oMath>
                </a14:m>
                <a:endParaRPr lang="zh-CN" alt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𝑷</m:t>
                    </m:r>
                  </m:oMath>
                </a14:m>
                <a:r>
                  <a:rPr lang="en-US" altLang="zh-CN" sz="2600" dirty="0" smtClean="0"/>
                  <a:t>:</a:t>
                </a:r>
                <a:r>
                  <a:rPr lang="zh-CN" altLang="en-US" sz="2600" dirty="0" smtClean="0"/>
                  <a:t>所有可能</a:t>
                </a:r>
                <a:r>
                  <a:rPr lang="zh-CN" altLang="en-US" sz="2600" b="1" dirty="0" smtClean="0">
                    <a:solidFill>
                      <a:srgbClr val="C6062F"/>
                    </a:solidFill>
                  </a:rPr>
                  <a:t>消息</a:t>
                </a:r>
                <a:r>
                  <a:rPr lang="zh-CN" altLang="en-US" sz="2600" dirty="0" smtClean="0"/>
                  <a:t>组成的有限集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zh-CN" sz="2600" dirty="0" smtClean="0"/>
                  <a:t>:</a:t>
                </a:r>
                <a:r>
                  <a:rPr lang="zh-CN" altLang="en-US" sz="2600" dirty="0" smtClean="0"/>
                  <a:t>所有可能</a:t>
                </a:r>
                <a:r>
                  <a:rPr lang="zh-CN" altLang="en-US" sz="2600" b="1" dirty="0" smtClean="0">
                    <a:solidFill>
                      <a:srgbClr val="C6062F"/>
                    </a:solidFill>
                  </a:rPr>
                  <a:t>签名</a:t>
                </a:r>
                <a:r>
                  <a:rPr lang="zh-CN" altLang="en-US" sz="2600" dirty="0" smtClean="0"/>
                  <a:t>组成的有限集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𝑲</m:t>
                    </m:r>
                  </m:oMath>
                </a14:m>
                <a:r>
                  <a:rPr lang="en-US" altLang="zh-CN" sz="2600" dirty="0" smtClean="0"/>
                  <a:t>:</a:t>
                </a:r>
                <a:r>
                  <a:rPr lang="zh-CN" altLang="en-US" sz="2600" dirty="0" smtClean="0"/>
                  <a:t>所有可能</a:t>
                </a:r>
                <a:r>
                  <a:rPr lang="zh-CN" altLang="en-US" sz="2600" b="1" dirty="0" smtClean="0">
                    <a:solidFill>
                      <a:srgbClr val="C6062F"/>
                    </a:solidFill>
                  </a:rPr>
                  <a:t>密钥</a:t>
                </a:r>
                <a:r>
                  <a:rPr lang="zh-CN" altLang="en-US" sz="2600" dirty="0" smtClean="0"/>
                  <a:t>组成的有限集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600" dirty="0" smtClean="0"/>
                  <a:t>对每一个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𝑘</m:t>
                    </m:r>
                    <m:r>
                      <a:rPr lang="en-US" altLang="zh-CN" sz="2600" i="1" dirty="0" smtClean="0">
                        <a:latin typeface="Cambria Math"/>
                      </a:rPr>
                      <m:t>∈</m:t>
                    </m:r>
                    <m:r>
                      <a:rPr lang="en-US" altLang="zh-CN" sz="2600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zh-CN" altLang="en-US" sz="2600" dirty="0" smtClean="0"/>
                  <a:t>，有一个</a:t>
                </a:r>
                <a:r>
                  <a:rPr lang="zh-CN" altLang="en-US" sz="2600" b="1" dirty="0" smtClean="0">
                    <a:solidFill>
                      <a:srgbClr val="C6062F"/>
                    </a:solidFill>
                  </a:rPr>
                  <a:t>签名算法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𝑆</m:t>
                    </m:r>
                    <m:r>
                      <a:rPr lang="en-US" altLang="zh-CN" sz="2600" i="1" baseline="-25000" dirty="0" err="1" smtClean="0">
                        <a:latin typeface="Cambria Math"/>
                      </a:rPr>
                      <m:t>𝑘</m:t>
                    </m:r>
                    <m:r>
                      <a:rPr lang="en-US" altLang="zh-CN" sz="2600" i="1" dirty="0" smtClean="0">
                        <a:latin typeface="Cambria Math"/>
                      </a:rPr>
                      <m:t>∈</m:t>
                    </m:r>
                    <m:r>
                      <a:rPr lang="en-US" altLang="zh-CN" sz="2600" i="1" dirty="0" err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zh-CN" altLang="en-US" sz="2600" dirty="0" smtClean="0"/>
                  <a:t>和一个相应的</a:t>
                </a:r>
                <a:r>
                  <a:rPr lang="zh-CN" altLang="en-US" sz="2600" b="1" dirty="0" smtClean="0">
                    <a:solidFill>
                      <a:srgbClr val="C6062F"/>
                    </a:solidFill>
                  </a:rPr>
                  <a:t>验证算法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𝑉</m:t>
                    </m:r>
                    <m:r>
                      <a:rPr lang="en-US" altLang="zh-CN" sz="2600" i="1" baseline="-25000" dirty="0" err="1" smtClean="0">
                        <a:latin typeface="Cambria Math"/>
                      </a:rPr>
                      <m:t>𝑘</m:t>
                    </m:r>
                    <m:r>
                      <a:rPr lang="en-US" altLang="zh-CN" sz="2600" i="1" dirty="0" err="1" smtClean="0">
                        <a:latin typeface="Cambria Math"/>
                      </a:rPr>
                      <m:t>∈</m:t>
                    </m:r>
                    <m:r>
                      <a:rPr lang="en-US" altLang="zh-CN" sz="2600" i="1" dirty="0" err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zh-CN" altLang="en-US" sz="2600" dirty="0" smtClean="0"/>
                  <a:t>。对消息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𝑥</m:t>
                    </m:r>
                    <m:r>
                      <a:rPr lang="en-US" altLang="zh-CN" sz="2600" i="1" dirty="0" smtClean="0">
                        <a:latin typeface="Cambria Math"/>
                      </a:rPr>
                      <m:t>∈</m:t>
                    </m:r>
                    <m:r>
                      <a:rPr lang="en-US" altLang="zh-CN" sz="260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en-US" sz="2600" dirty="0" smtClean="0"/>
                  <a:t>和相应签名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𝑦</m:t>
                    </m:r>
                    <m:r>
                      <a:rPr lang="en-US" altLang="zh-CN" sz="2600" i="1" dirty="0" smtClean="0">
                        <a:latin typeface="Cambria Math"/>
                      </a:rPr>
                      <m:t>∈</m:t>
                    </m:r>
                    <m:r>
                      <a:rPr lang="en-US" altLang="zh-CN" sz="2600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en-US" sz="2600" dirty="0" smtClean="0"/>
                  <a:t>，签名算法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𝑆</m:t>
                    </m:r>
                    <m:r>
                      <a:rPr lang="en-US" altLang="zh-CN" sz="2600" i="1" baseline="-25000" dirty="0" err="1" smtClean="0">
                        <a:latin typeface="Cambria Math"/>
                      </a:rPr>
                      <m:t>𝑘</m:t>
                    </m:r>
                    <m:r>
                      <a:rPr lang="zh-CN" altLang="en-US" sz="2600" i="1" dirty="0" smtClean="0">
                        <a:latin typeface="Cambria Math"/>
                      </a:rPr>
                      <m:t>：</m:t>
                    </m:r>
                    <m:r>
                      <a:rPr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lang="en-US" altLang="zh-CN" sz="2600" i="1" dirty="0" smtClean="0">
                        <a:latin typeface="Cambria Math"/>
                        <a:sym typeface="Symbol" pitchFamily="18" charset="2"/>
                      </a:rPr>
                      <m:t></m:t>
                    </m:r>
                    <m:r>
                      <a:rPr lang="en-US" altLang="zh-CN" sz="2600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en-US" sz="2600" dirty="0" smtClean="0"/>
                  <a:t>和验证算法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𝑉</m:t>
                    </m:r>
                    <m:r>
                      <a:rPr lang="en-US" altLang="zh-CN" sz="2600" i="1" baseline="-25000" dirty="0" err="1" smtClean="0">
                        <a:latin typeface="Cambria Math"/>
                      </a:rPr>
                      <m:t>𝑘</m:t>
                    </m:r>
                    <m:r>
                      <a:rPr lang="zh-CN" altLang="en-US" sz="2600" i="1" dirty="0" smtClean="0">
                        <a:latin typeface="Cambria Math"/>
                      </a:rPr>
                      <m:t>：</m:t>
                    </m:r>
                    <m:r>
                      <a:rPr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lang="en-US" altLang="zh-CN" sz="2600" i="1" dirty="0" smtClean="0">
                        <a:latin typeface="Cambria Math"/>
                      </a:rPr>
                      <m:t>×</m:t>
                    </m:r>
                    <m:r>
                      <a:rPr lang="en-US" altLang="zh-CN" sz="2600" i="1" dirty="0" smtClean="0">
                        <a:latin typeface="Cambria Math"/>
                      </a:rPr>
                      <m:t>𝐴</m:t>
                    </m:r>
                    <m:r>
                      <a:rPr lang="en-US" altLang="zh-CN" sz="2600" i="1" dirty="0" smtClean="0">
                        <a:latin typeface="Cambria Math"/>
                        <a:sym typeface="Symbol" pitchFamily="18" charset="2"/>
                      </a:rPr>
                      <m:t></m:t>
                    </m:r>
                    <m:r>
                      <a:rPr lang="en-US" altLang="zh-CN" sz="2600" i="1" dirty="0" smtClean="0">
                        <a:latin typeface="Cambria Math"/>
                      </a:rPr>
                      <m:t>{0, 1}</m:t>
                    </m:r>
                  </m:oMath>
                </a14:m>
                <a:r>
                  <a:rPr lang="zh-CN" altLang="en-US" sz="2600" dirty="0" smtClean="0"/>
                  <a:t>都满足：</a:t>
                </a:r>
                <a:endParaRPr lang="en-US" altLang="zh-CN" sz="2600" dirty="0" smtClean="0"/>
              </a:p>
              <a:p>
                <a:pPr marL="1314450" lvl="2" indent="-457200"/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err="1" smtClean="0">
                        <a:latin typeface="Cambria Math"/>
                      </a:rPr>
                      <m:t>𝑆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时，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𝑉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err="1" smtClean="0">
                        <a:latin typeface="Cambria Math"/>
                      </a:rPr>
                      <m:t>𝑥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𝑦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endParaRPr lang="en-US" altLang="zh-CN" dirty="0" smtClean="0"/>
              </a:p>
              <a:p>
                <a:pPr marL="1314450" lvl="2" indent="-457200"/>
                <a:r>
                  <a:rPr lang="zh-CN" altLang="en-US" dirty="0" smtClean="0"/>
                  <a:t>否则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𝑉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err="1" smtClean="0">
                        <a:latin typeface="Cambria Math"/>
                      </a:rPr>
                      <m:t>𝑥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𝑦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0</m:t>
                    </m:r>
                  </m:oMath>
                </a14:m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8229600" cy="4572000"/>
              </a:xfrm>
              <a:blipFill rotWithShape="1">
                <a:blip r:embed="rId2"/>
                <a:stretch>
                  <a:fillRect l="-1259" t="-1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数字签名的过程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720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ahoma" pitchFamily="34" charset="0"/>
              </a:rPr>
              <a:t>数字签名方案一般包括三个过程</a:t>
            </a:r>
            <a:r>
              <a:rPr lang="zh-CN" altLang="en-US" dirty="0" smtClean="0">
                <a:latin typeface="Tahoma" pitchFamily="34" charset="0"/>
              </a:rPr>
              <a:t>：</a:t>
            </a:r>
            <a:endParaRPr lang="en-US" altLang="zh-CN" dirty="0" smtClean="0">
              <a:latin typeface="Tahoma" pitchFamily="34" charset="0"/>
            </a:endParaRPr>
          </a:p>
          <a:p>
            <a:endParaRPr lang="zh-CN" altLang="en-US" sz="1200" dirty="0" smtClean="0">
              <a:latin typeface="Tahoma" pitchFamily="34" charset="0"/>
            </a:endParaRPr>
          </a:p>
          <a:p>
            <a:pPr marL="914400" lvl="1" indent="-457200">
              <a:spcBef>
                <a:spcPct val="0"/>
              </a:spcBef>
              <a:buFont typeface="+mj-lt"/>
              <a:buAutoNum type="arabicPeriod"/>
            </a:pPr>
            <a:r>
              <a:rPr lang="zh-CN" altLang="en-US" sz="2600" b="1" dirty="0" smtClean="0">
                <a:solidFill>
                  <a:srgbClr val="C6062F"/>
                </a:solidFill>
                <a:latin typeface="Tahoma" pitchFamily="34" charset="0"/>
              </a:rPr>
              <a:t>系统初始化过程</a:t>
            </a:r>
            <a:r>
              <a:rPr lang="zh-CN" altLang="en-US" sz="2600" dirty="0" smtClean="0">
                <a:latin typeface="Tahoma" pitchFamily="34" charset="0"/>
              </a:rPr>
              <a:t>：产生数字签名方案中的所有系统和用户参数</a:t>
            </a:r>
            <a:r>
              <a:rPr lang="en-US" altLang="zh-CN" sz="2600" dirty="0" smtClean="0">
                <a:latin typeface="Tahoma" pitchFamily="34" charset="0"/>
              </a:rPr>
              <a:t>(</a:t>
            </a:r>
            <a:r>
              <a:rPr lang="zh-CN" altLang="en-US" sz="2600" b="1" dirty="0" smtClean="0">
                <a:solidFill>
                  <a:srgbClr val="FF00FF"/>
                </a:solidFill>
                <a:latin typeface="Tahoma" pitchFamily="34" charset="0"/>
              </a:rPr>
              <a:t>公开的</a:t>
            </a:r>
            <a:r>
              <a:rPr lang="en-US" altLang="zh-CN" sz="2600" b="1" dirty="0" smtClean="0">
                <a:solidFill>
                  <a:srgbClr val="FF00FF"/>
                </a:solidFill>
                <a:latin typeface="Tahoma" pitchFamily="34" charset="0"/>
              </a:rPr>
              <a:t>+</a:t>
            </a:r>
            <a:r>
              <a:rPr lang="zh-CN" altLang="en-US" sz="2600" b="1" dirty="0" smtClean="0">
                <a:solidFill>
                  <a:srgbClr val="FF00FF"/>
                </a:solidFill>
                <a:latin typeface="Tahoma" pitchFamily="34" charset="0"/>
              </a:rPr>
              <a:t>秘密的</a:t>
            </a:r>
            <a:r>
              <a:rPr lang="en-US" altLang="zh-CN" sz="2600" dirty="0" smtClean="0">
                <a:latin typeface="Tahoma" pitchFamily="34" charset="0"/>
              </a:rPr>
              <a:t>)</a:t>
            </a:r>
          </a:p>
          <a:p>
            <a:pPr marL="914400" lvl="1" indent="-457200">
              <a:spcBef>
                <a:spcPct val="0"/>
              </a:spcBef>
              <a:buFont typeface="+mj-lt"/>
              <a:buAutoNum type="arabicPeriod"/>
            </a:pPr>
            <a:endParaRPr lang="zh-CN" altLang="en-US" sz="2600" dirty="0" smtClean="0">
              <a:latin typeface="Tahoma" pitchFamily="34" charset="0"/>
            </a:endParaRPr>
          </a:p>
          <a:p>
            <a:pPr marL="914400" lvl="1" indent="-457200">
              <a:spcBef>
                <a:spcPct val="0"/>
              </a:spcBef>
              <a:buFont typeface="+mj-lt"/>
              <a:buAutoNum type="arabicPeriod"/>
            </a:pPr>
            <a:r>
              <a:rPr lang="zh-CN" altLang="en-US" sz="2600" b="1" dirty="0" smtClean="0">
                <a:solidFill>
                  <a:srgbClr val="C6062F"/>
                </a:solidFill>
                <a:latin typeface="Tahoma" pitchFamily="34" charset="0"/>
              </a:rPr>
              <a:t>签名过程</a:t>
            </a:r>
            <a:r>
              <a:rPr lang="zh-CN" altLang="en-US" sz="2600" dirty="0" smtClean="0">
                <a:latin typeface="Tahoma" pitchFamily="34" charset="0"/>
              </a:rPr>
              <a:t>：用户利用给定的</a:t>
            </a:r>
            <a:r>
              <a:rPr lang="zh-CN" altLang="en-US" sz="2600" b="1" dirty="0" smtClean="0">
                <a:solidFill>
                  <a:srgbClr val="FF00FF"/>
                </a:solidFill>
                <a:latin typeface="Tahoma" pitchFamily="34" charset="0"/>
              </a:rPr>
              <a:t>签名算法</a:t>
            </a:r>
            <a:r>
              <a:rPr lang="zh-CN" altLang="en-US" sz="2600" dirty="0" smtClean="0">
                <a:latin typeface="Tahoma" pitchFamily="34" charset="0"/>
              </a:rPr>
              <a:t>对消息签名，签名过程可以公开也可以不公开，但一定包含仅签名者才拥有的秘密信息（签名密钥）</a:t>
            </a:r>
            <a:endParaRPr lang="en-US" altLang="zh-CN" sz="2600" dirty="0" smtClean="0">
              <a:latin typeface="Tahoma" pitchFamily="34" charset="0"/>
            </a:endParaRPr>
          </a:p>
          <a:p>
            <a:pPr marL="914400" lvl="1" indent="-457200">
              <a:spcBef>
                <a:spcPct val="0"/>
              </a:spcBef>
              <a:buFont typeface="+mj-lt"/>
              <a:buAutoNum type="arabicPeriod"/>
            </a:pPr>
            <a:endParaRPr lang="zh-CN" altLang="en-US" sz="2600" dirty="0" smtClean="0">
              <a:latin typeface="Tahoma" pitchFamily="34" charset="0"/>
            </a:endParaRPr>
          </a:p>
          <a:p>
            <a:pPr marL="914400" lvl="1" indent="-457200">
              <a:spcBef>
                <a:spcPct val="0"/>
              </a:spcBef>
              <a:buFont typeface="+mj-lt"/>
              <a:buAutoNum type="arabicPeriod"/>
            </a:pPr>
            <a:r>
              <a:rPr lang="zh-CN" altLang="en-US" sz="2600" b="1" dirty="0" smtClean="0">
                <a:solidFill>
                  <a:srgbClr val="C6062F"/>
                </a:solidFill>
                <a:latin typeface="Tahoma" pitchFamily="34" charset="0"/>
              </a:rPr>
              <a:t>验证过程</a:t>
            </a:r>
            <a:r>
              <a:rPr lang="zh-CN" altLang="en-US" sz="2600" dirty="0" smtClean="0">
                <a:latin typeface="Tahoma" pitchFamily="34" charset="0"/>
              </a:rPr>
              <a:t>：验证者利用公开的</a:t>
            </a:r>
            <a:r>
              <a:rPr lang="zh-CN" altLang="en-US" sz="2600" b="1" dirty="0" smtClean="0">
                <a:solidFill>
                  <a:srgbClr val="FF00FF"/>
                </a:solidFill>
                <a:latin typeface="Tahoma" pitchFamily="34" charset="0"/>
              </a:rPr>
              <a:t>验证方法</a:t>
            </a:r>
            <a:r>
              <a:rPr lang="zh-CN" altLang="en-US" sz="2600" dirty="0" smtClean="0">
                <a:latin typeface="Tahoma" pitchFamily="34" charset="0"/>
              </a:rPr>
              <a:t>对给定消息的签名进行验证</a:t>
            </a:r>
            <a:endParaRPr lang="zh-CN" altLang="en-US" sz="2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2013/10/18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默认设计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ln>
          <a:solidFill>
            <a:srgbClr val="FF0000"/>
          </a:solidFill>
          <a:headEnd type="none" w="med" len="med"/>
          <a:tailEnd type="arrow"/>
        </a:ln>
      </a:spPr>
      <a:bodyPr/>
      <a:lstStyle/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Words>3026</Words>
  <Application>Microsoft Office PowerPoint</Application>
  <PresentationFormat>全屏显示(4:3)</PresentationFormat>
  <Paragraphs>369</Paragraphs>
  <Slides>38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1" baseType="lpstr">
      <vt:lpstr>默认设计模板</vt:lpstr>
      <vt:lpstr>Image</vt:lpstr>
      <vt:lpstr>Document</vt:lpstr>
      <vt:lpstr>信息安全与密码学 第9章：数字签名</vt:lpstr>
      <vt:lpstr>问题的提出</vt:lpstr>
      <vt:lpstr>PowerPoint 演示文稿</vt:lpstr>
      <vt:lpstr>主要内容</vt:lpstr>
      <vt:lpstr>PowerPoint 演示文稿</vt:lpstr>
      <vt:lpstr>数字签名的目的和要求 </vt:lpstr>
      <vt:lpstr>数字签名的定义</vt:lpstr>
      <vt:lpstr>签名方案的组成</vt:lpstr>
      <vt:lpstr>数字签名的过程</vt:lpstr>
      <vt:lpstr>PowerPoint 演示文稿</vt:lpstr>
      <vt:lpstr>RSA签名</vt:lpstr>
      <vt:lpstr>RSA签名方案图</vt:lpstr>
      <vt:lpstr>对RSA签名的攻击</vt:lpstr>
      <vt:lpstr>对RSA签名的攻击</vt:lpstr>
      <vt:lpstr>对RSA签名的攻击</vt:lpstr>
      <vt:lpstr>H(M)的重要性</vt:lpstr>
      <vt:lpstr>RSA签名标准PSS </vt:lpstr>
      <vt:lpstr>EIGamal签名方案</vt:lpstr>
      <vt:lpstr>PowerPoint 演示文稿</vt:lpstr>
      <vt:lpstr>PowerPoint 演示文稿</vt:lpstr>
      <vt:lpstr>Schnorr签名方案</vt:lpstr>
      <vt:lpstr>数据签名标准DSS</vt:lpstr>
      <vt:lpstr>DSS算法描述</vt:lpstr>
      <vt:lpstr>PowerPoint 演示文稿</vt:lpstr>
      <vt:lpstr>数字签名算法DSA </vt:lpstr>
      <vt:lpstr>DSA签名生成过程</vt:lpstr>
      <vt:lpstr>DSA签名验证过程</vt:lpstr>
      <vt:lpstr>ECDSA签名算法 </vt:lpstr>
      <vt:lpstr>PowerPoint 演示文稿</vt:lpstr>
      <vt:lpstr>基于身份的签名方案 </vt:lpstr>
      <vt:lpstr>Cha-Cheon的基于身份的数字签名方案</vt:lpstr>
      <vt:lpstr>其他类别数字签名</vt:lpstr>
      <vt:lpstr>数字证书 </vt:lpstr>
      <vt:lpstr>PowerPoint 演示文稿</vt:lpstr>
      <vt:lpstr>PowerPoint 演示文稿</vt:lpstr>
      <vt:lpstr>PowerPoint 演示文稿</vt:lpstr>
      <vt:lpstr>PowerPoint 演示文稿</vt:lpstr>
      <vt:lpstr>本章小结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</dc:creator>
  <cp:lastModifiedBy>ben</cp:lastModifiedBy>
  <cp:revision>238</cp:revision>
  <dcterms:created xsi:type="dcterms:W3CDTF">2004-07-21T02:43:03Z</dcterms:created>
  <dcterms:modified xsi:type="dcterms:W3CDTF">2013-10-18T02:24:22Z</dcterms:modified>
</cp:coreProperties>
</file>